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732" r:id="rId2"/>
  </p:sldMasterIdLst>
  <p:notesMasterIdLst>
    <p:notesMasterId r:id="rId21"/>
  </p:notesMasterIdLst>
  <p:sldIdLst>
    <p:sldId id="256" r:id="rId3"/>
    <p:sldId id="282" r:id="rId4"/>
    <p:sldId id="259" r:id="rId5"/>
    <p:sldId id="260" r:id="rId6"/>
    <p:sldId id="261" r:id="rId7"/>
    <p:sldId id="264" r:id="rId8"/>
    <p:sldId id="297" r:id="rId9"/>
    <p:sldId id="294" r:id="rId10"/>
    <p:sldId id="274" r:id="rId11"/>
    <p:sldId id="295" r:id="rId12"/>
    <p:sldId id="283" r:id="rId13"/>
    <p:sldId id="284" r:id="rId14"/>
    <p:sldId id="286" r:id="rId15"/>
    <p:sldId id="270" r:id="rId16"/>
    <p:sldId id="296" r:id="rId17"/>
    <p:sldId id="293" r:id="rId18"/>
    <p:sldId id="292" r:id="rId19"/>
    <p:sldId id="279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B427A-1756-4D39-832E-337AE66F353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37A9F9-D635-4981-953C-0694D5BB2AF0}">
      <dgm:prSet phldrT="[Texto]" custT="1"/>
      <dgm:spPr>
        <a:xfrm>
          <a:off x="548197" y="3085"/>
          <a:ext cx="4999605" cy="721452"/>
        </a:xfrm>
        <a:prstGeom prst="roundRect">
          <a:avLst>
            <a:gd name="adj" fmla="val 10000"/>
          </a:avLst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</a:pPr>
          <a:r>
            <a:rPr lang="en-US" sz="24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300 </a:t>
          </a:r>
          <a:r>
            <a:rPr lang="en-US" sz="24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pacientes</a:t>
          </a:r>
          <a:r>
            <a:rPr lang="en-US" sz="24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24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consecutivos</a:t>
          </a:r>
          <a:endParaRPr lang="en-US" sz="2400" dirty="0" smtClean="0">
            <a:solidFill>
              <a:srgbClr val="000099"/>
            </a:solidFill>
            <a:latin typeface="Calibri"/>
            <a:ea typeface="+mn-ea"/>
            <a:cs typeface="+mn-cs"/>
          </a:endParaRPr>
        </a:p>
        <a:p>
          <a:pPr>
            <a:lnSpc>
              <a:spcPct val="100000"/>
            </a:lnSpc>
          </a:pP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Comprobando</a:t>
          </a:r>
          <a:r>
            <a:rPr lang="en-US" sz="15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criterios</a:t>
          </a:r>
          <a:r>
            <a:rPr lang="en-US" sz="15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de </a:t>
          </a: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exclusión</a:t>
          </a:r>
          <a:endParaRPr lang="en-US" sz="1500" dirty="0">
            <a:solidFill>
              <a:srgbClr val="000099"/>
            </a:solidFill>
            <a:latin typeface="Calibri"/>
            <a:ea typeface="+mn-ea"/>
            <a:cs typeface="+mn-cs"/>
          </a:endParaRPr>
        </a:p>
      </dgm:t>
    </dgm:pt>
    <dgm:pt modelId="{0619AC02-232E-4954-939B-8DE4B0C0927D}" type="parTrans" cxnId="{4310A5D6-9B5E-4812-85B5-0977D86B90E8}">
      <dgm:prSet/>
      <dgm:spPr/>
      <dgm:t>
        <a:bodyPr/>
        <a:lstStyle/>
        <a:p>
          <a:endParaRPr lang="en-US"/>
        </a:p>
      </dgm:t>
    </dgm:pt>
    <dgm:pt modelId="{F03E5312-42CB-4E59-AF39-E68D5A33322E}" type="sibTrans" cxnId="{4310A5D6-9B5E-4812-85B5-0977D86B90E8}">
      <dgm:prSet/>
      <dgm:spPr>
        <a:xfrm rot="5400000">
          <a:off x="2912727" y="742573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D5B2033-68EA-4476-80D6-27AC6668225E}">
      <dgm:prSet phldrT="[Texto]" custT="1"/>
      <dgm:spPr>
        <a:xfrm>
          <a:off x="1678958" y="1085263"/>
          <a:ext cx="2738083" cy="721452"/>
        </a:xfrm>
        <a:prstGeom prst="roundRect">
          <a:avLst>
            <a:gd name="adj" fmla="val 10000"/>
          </a:avLst>
        </a:prstGeom>
        <a:solidFill>
          <a:srgbClr val="1F497D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120 </a:t>
          </a:r>
        </a:p>
        <a:p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PHQ-9 screening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517CB8C-A419-4304-8DF9-98D52497D73F}" type="parTrans" cxnId="{66E33EAB-D67A-4861-B479-F9C532DFFA52}">
      <dgm:prSet/>
      <dgm:spPr/>
      <dgm:t>
        <a:bodyPr/>
        <a:lstStyle/>
        <a:p>
          <a:endParaRPr lang="en-US"/>
        </a:p>
      </dgm:t>
    </dgm:pt>
    <dgm:pt modelId="{3E3E069C-5ADA-4649-9012-BF2DE1343F8A}" type="sibTrans" cxnId="{66E33EAB-D67A-4861-B479-F9C532DFFA52}">
      <dgm:prSet/>
      <dgm:spPr>
        <a:xfrm rot="5400000">
          <a:off x="2912727" y="1824752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88AC86A-EB99-4FC5-B88C-6AA2A5736C0C}">
      <dgm:prSet phldrT="[Texto]" custT="1"/>
      <dgm:spPr>
        <a:xfrm>
          <a:off x="1605095" y="2167441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100 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predictD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screening</a:t>
          </a:r>
        </a:p>
      </dgm:t>
    </dgm:pt>
    <dgm:pt modelId="{FA462BCC-97EE-4EBE-91FD-3555A96F8172}" type="parTrans" cxnId="{F92A7FDD-0DC9-486D-A091-7267DBF644FD}">
      <dgm:prSet/>
      <dgm:spPr/>
      <dgm:t>
        <a:bodyPr/>
        <a:lstStyle/>
        <a:p>
          <a:endParaRPr lang="en-US"/>
        </a:p>
      </dgm:t>
    </dgm:pt>
    <dgm:pt modelId="{352506BD-2BED-44E1-B6F3-135F39D99EDF}" type="sibTrans" cxnId="{F92A7FDD-0DC9-486D-A091-7267DBF644FD}">
      <dgm:prSet/>
      <dgm:spPr>
        <a:xfrm rot="5400000">
          <a:off x="2912727" y="2906930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DE8BCE3-83C1-4F43-8ED4-E9F618F936F4}">
      <dgm:prSet custT="1"/>
      <dgm:spPr>
        <a:xfrm>
          <a:off x="1605095" y="3249620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14 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Petición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para </a:t>
          </a:r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0704ADF-5944-4CC7-BE8C-27D86BF1FBA3}" type="parTrans" cxnId="{E0C9E0A1-C506-44A6-BFAB-5A818D51D69C}">
      <dgm:prSet/>
      <dgm:spPr/>
      <dgm:t>
        <a:bodyPr/>
        <a:lstStyle/>
        <a:p>
          <a:endParaRPr lang="en-US"/>
        </a:p>
      </dgm:t>
    </dgm:pt>
    <dgm:pt modelId="{372D4400-846B-489A-AC38-D697B2AE619E}" type="sibTrans" cxnId="{E0C9E0A1-C506-44A6-BFAB-5A818D51D69C}">
      <dgm:prSet/>
      <dgm:spPr>
        <a:xfrm rot="5400000">
          <a:off x="2912727" y="3989108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D3E4205-9D5C-4930-9FCB-B022EFA05219}">
      <dgm:prSet custT="1"/>
      <dgm:spPr>
        <a:xfrm>
          <a:off x="1605095" y="4331798"/>
          <a:ext cx="2885808" cy="721452"/>
        </a:xfrm>
        <a:prstGeom prst="roundRect">
          <a:avLst>
            <a:gd name="adj" fmla="val 10000"/>
          </a:avLst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Aceptan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B876B44-AE13-4157-9659-33A62638CD56}" type="parTrans" cxnId="{984B9708-124E-41C5-AE6C-BF5F93E2231C}">
      <dgm:prSet/>
      <dgm:spPr/>
      <dgm:t>
        <a:bodyPr/>
        <a:lstStyle/>
        <a:p>
          <a:endParaRPr lang="en-US"/>
        </a:p>
      </dgm:t>
    </dgm:pt>
    <dgm:pt modelId="{1D773245-D1F3-4178-A14F-106E30E8273A}" type="sibTrans" cxnId="{984B9708-124E-41C5-AE6C-BF5F93E2231C}">
      <dgm:prSet/>
      <dgm:spPr/>
      <dgm:t>
        <a:bodyPr/>
        <a:lstStyle/>
        <a:p>
          <a:endParaRPr lang="en-US"/>
        </a:p>
      </dgm:t>
    </dgm:pt>
    <dgm:pt modelId="{3511E86B-B11B-455B-8A85-4377DDFF6463}" type="pres">
      <dgm:prSet presAssocID="{382B427A-1756-4D39-832E-337AE66F353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B64479-5E7F-4916-AFE3-4D5420C64DF4}" type="pres">
      <dgm:prSet presAssocID="{CD37A9F9-D635-4981-953C-0694D5BB2AF0}" presName="node" presStyleLbl="node1" presStyleIdx="0" presStyleCnt="5" custScaleX="1732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59DC87-8BD6-4F7F-B1A7-5C1A1130E43A}" type="pres">
      <dgm:prSet presAssocID="{F03E5312-42CB-4E59-AF39-E68D5A33322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2A08CF5E-416B-4868-B35F-903181873DF3}" type="pres">
      <dgm:prSet presAssocID="{F03E5312-42CB-4E59-AF39-E68D5A33322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1BE4406-A899-447E-A728-52CA5D58F2C1}" type="pres">
      <dgm:prSet presAssocID="{AD5B2033-68EA-4476-80D6-27AC6668225E}" presName="node" presStyleLbl="node1" presStyleIdx="1" presStyleCnt="5" custScaleX="948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43F3C-1590-438D-A260-0253C9F3DA81}" type="pres">
      <dgm:prSet presAssocID="{3E3E069C-5ADA-4649-9012-BF2DE1343F8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0392D642-EC06-481C-B3B7-34846061AB6E}" type="pres">
      <dgm:prSet presAssocID="{3E3E069C-5ADA-4649-9012-BF2DE1343F8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13682362-B4D0-441E-8E62-F9207A133F83}" type="pres">
      <dgm:prSet presAssocID="{888AC86A-EB99-4FC5-B88C-6AA2A5736C0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ABAA8-B73B-40C9-A0B5-F2635CBADF36}" type="pres">
      <dgm:prSet presAssocID="{352506BD-2BED-44E1-B6F3-135F39D99EDF}" presName="sibTrans" presStyleLbl="sibTrans2D1" presStyleIdx="2" presStyleCnt="4"/>
      <dgm:spPr/>
      <dgm:t>
        <a:bodyPr/>
        <a:lstStyle/>
        <a:p>
          <a:endParaRPr lang="en-US"/>
        </a:p>
      </dgm:t>
    </dgm:pt>
    <dgm:pt modelId="{AB101962-C637-44D4-9462-7C6FEC72A5F9}" type="pres">
      <dgm:prSet presAssocID="{352506BD-2BED-44E1-B6F3-135F39D99ED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9014D58B-FE53-4B6C-BCD6-AA2EBBF8DB8B}" type="pres">
      <dgm:prSet presAssocID="{5DE8BCE3-83C1-4F43-8ED4-E9F618F936F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898C1C-8957-4CFD-9CE4-99474C234F91}" type="pres">
      <dgm:prSet presAssocID="{372D4400-846B-489A-AC38-D697B2AE619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DC1FD85B-CF4C-47CF-94FC-F57B2C9363D4}" type="pres">
      <dgm:prSet presAssocID="{372D4400-846B-489A-AC38-D697B2AE619E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A049EA57-D112-48B2-AEAD-D030A5E4D828}" type="pres">
      <dgm:prSet presAssocID="{BD3E4205-9D5C-4930-9FCB-B022EFA0521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FF6EC6-1633-4216-BDB8-CE5682F54945}" type="presOf" srcId="{3E3E069C-5ADA-4649-9012-BF2DE1343F8A}" destId="{4BE43F3C-1590-438D-A260-0253C9F3DA81}" srcOrd="0" destOrd="0" presId="urn:microsoft.com/office/officeart/2005/8/layout/process2"/>
    <dgm:cxn modelId="{A2C9C853-5FEC-4978-A3AD-3619EDC36622}" type="presOf" srcId="{352506BD-2BED-44E1-B6F3-135F39D99EDF}" destId="{AB101962-C637-44D4-9462-7C6FEC72A5F9}" srcOrd="1" destOrd="0" presId="urn:microsoft.com/office/officeart/2005/8/layout/process2"/>
    <dgm:cxn modelId="{5AF34CFD-7C87-4D19-97F2-4A784C5518CF}" type="presOf" srcId="{F03E5312-42CB-4E59-AF39-E68D5A33322E}" destId="{2A08CF5E-416B-4868-B35F-903181873DF3}" srcOrd="1" destOrd="0" presId="urn:microsoft.com/office/officeart/2005/8/layout/process2"/>
    <dgm:cxn modelId="{66E33EAB-D67A-4861-B479-F9C532DFFA52}" srcId="{382B427A-1756-4D39-832E-337AE66F3536}" destId="{AD5B2033-68EA-4476-80D6-27AC6668225E}" srcOrd="1" destOrd="0" parTransId="{4517CB8C-A419-4304-8DF9-98D52497D73F}" sibTransId="{3E3E069C-5ADA-4649-9012-BF2DE1343F8A}"/>
    <dgm:cxn modelId="{4310A5D6-9B5E-4812-85B5-0977D86B90E8}" srcId="{382B427A-1756-4D39-832E-337AE66F3536}" destId="{CD37A9F9-D635-4981-953C-0694D5BB2AF0}" srcOrd="0" destOrd="0" parTransId="{0619AC02-232E-4954-939B-8DE4B0C0927D}" sibTransId="{F03E5312-42CB-4E59-AF39-E68D5A33322E}"/>
    <dgm:cxn modelId="{E0C9E0A1-C506-44A6-BFAB-5A818D51D69C}" srcId="{382B427A-1756-4D39-832E-337AE66F3536}" destId="{5DE8BCE3-83C1-4F43-8ED4-E9F618F936F4}" srcOrd="3" destOrd="0" parTransId="{10704ADF-5944-4CC7-BE8C-27D86BF1FBA3}" sibTransId="{372D4400-846B-489A-AC38-D697B2AE619E}"/>
    <dgm:cxn modelId="{296AA5FA-B5DF-4643-92D4-CB124FEB986D}" type="presOf" srcId="{888AC86A-EB99-4FC5-B88C-6AA2A5736C0C}" destId="{13682362-B4D0-441E-8E62-F9207A133F83}" srcOrd="0" destOrd="0" presId="urn:microsoft.com/office/officeart/2005/8/layout/process2"/>
    <dgm:cxn modelId="{6AFBF488-E5F4-40F4-ABAE-F9A52A77015F}" type="presOf" srcId="{F03E5312-42CB-4E59-AF39-E68D5A33322E}" destId="{C859DC87-8BD6-4F7F-B1A7-5C1A1130E43A}" srcOrd="0" destOrd="0" presId="urn:microsoft.com/office/officeart/2005/8/layout/process2"/>
    <dgm:cxn modelId="{89F5AC8A-1483-4D01-8751-F04694A9572F}" type="presOf" srcId="{372D4400-846B-489A-AC38-D697B2AE619E}" destId="{B3898C1C-8957-4CFD-9CE4-99474C234F91}" srcOrd="0" destOrd="0" presId="urn:microsoft.com/office/officeart/2005/8/layout/process2"/>
    <dgm:cxn modelId="{44E04517-A15C-4A56-8344-14CCC837D1CE}" type="presOf" srcId="{3E3E069C-5ADA-4649-9012-BF2DE1343F8A}" destId="{0392D642-EC06-481C-B3B7-34846061AB6E}" srcOrd="1" destOrd="0" presId="urn:microsoft.com/office/officeart/2005/8/layout/process2"/>
    <dgm:cxn modelId="{E3B96409-0818-4D9F-9DFC-943273F764C2}" type="presOf" srcId="{352506BD-2BED-44E1-B6F3-135F39D99EDF}" destId="{857ABAA8-B73B-40C9-A0B5-F2635CBADF36}" srcOrd="0" destOrd="0" presId="urn:microsoft.com/office/officeart/2005/8/layout/process2"/>
    <dgm:cxn modelId="{757140FB-5DF5-47DF-BFBE-C9F03D78418C}" type="presOf" srcId="{372D4400-846B-489A-AC38-D697B2AE619E}" destId="{DC1FD85B-CF4C-47CF-94FC-F57B2C9363D4}" srcOrd="1" destOrd="0" presId="urn:microsoft.com/office/officeart/2005/8/layout/process2"/>
    <dgm:cxn modelId="{C40B5251-1667-44F9-9F7F-27EBA604363C}" type="presOf" srcId="{BD3E4205-9D5C-4930-9FCB-B022EFA05219}" destId="{A049EA57-D112-48B2-AEAD-D030A5E4D828}" srcOrd="0" destOrd="0" presId="urn:microsoft.com/office/officeart/2005/8/layout/process2"/>
    <dgm:cxn modelId="{B7AC7C6A-80EB-499F-B5F0-F6E1BA55196F}" type="presOf" srcId="{5DE8BCE3-83C1-4F43-8ED4-E9F618F936F4}" destId="{9014D58B-FE53-4B6C-BCD6-AA2EBBF8DB8B}" srcOrd="0" destOrd="0" presId="urn:microsoft.com/office/officeart/2005/8/layout/process2"/>
    <dgm:cxn modelId="{DFD5E9E0-C063-45E0-B2D8-35EDB767DEEB}" type="presOf" srcId="{CD37A9F9-D635-4981-953C-0694D5BB2AF0}" destId="{B7B64479-5E7F-4916-AFE3-4D5420C64DF4}" srcOrd="0" destOrd="0" presId="urn:microsoft.com/office/officeart/2005/8/layout/process2"/>
    <dgm:cxn modelId="{16646BC2-09B3-46A9-9A2E-9A11EF47A1B5}" type="presOf" srcId="{382B427A-1756-4D39-832E-337AE66F3536}" destId="{3511E86B-B11B-455B-8A85-4377DDFF6463}" srcOrd="0" destOrd="0" presId="urn:microsoft.com/office/officeart/2005/8/layout/process2"/>
    <dgm:cxn modelId="{F92A7FDD-0DC9-486D-A091-7267DBF644FD}" srcId="{382B427A-1756-4D39-832E-337AE66F3536}" destId="{888AC86A-EB99-4FC5-B88C-6AA2A5736C0C}" srcOrd="2" destOrd="0" parTransId="{FA462BCC-97EE-4EBE-91FD-3555A96F8172}" sibTransId="{352506BD-2BED-44E1-B6F3-135F39D99EDF}"/>
    <dgm:cxn modelId="{984B9708-124E-41C5-AE6C-BF5F93E2231C}" srcId="{382B427A-1756-4D39-832E-337AE66F3536}" destId="{BD3E4205-9D5C-4930-9FCB-B022EFA05219}" srcOrd="4" destOrd="0" parTransId="{9B876B44-AE13-4157-9659-33A62638CD56}" sibTransId="{1D773245-D1F3-4178-A14F-106E30E8273A}"/>
    <dgm:cxn modelId="{2AE5CDAD-D7BA-48A9-BD66-5E4059513EBA}" type="presOf" srcId="{AD5B2033-68EA-4476-80D6-27AC6668225E}" destId="{61BE4406-A899-447E-A728-52CA5D58F2C1}" srcOrd="0" destOrd="0" presId="urn:microsoft.com/office/officeart/2005/8/layout/process2"/>
    <dgm:cxn modelId="{9A552C9A-92AE-471F-BF1A-42DCA34158E4}" type="presParOf" srcId="{3511E86B-B11B-455B-8A85-4377DDFF6463}" destId="{B7B64479-5E7F-4916-AFE3-4D5420C64DF4}" srcOrd="0" destOrd="0" presId="urn:microsoft.com/office/officeart/2005/8/layout/process2"/>
    <dgm:cxn modelId="{48D52CA8-6B71-40AE-A7DD-C0FDBC2A2AEE}" type="presParOf" srcId="{3511E86B-B11B-455B-8A85-4377DDFF6463}" destId="{C859DC87-8BD6-4F7F-B1A7-5C1A1130E43A}" srcOrd="1" destOrd="0" presId="urn:microsoft.com/office/officeart/2005/8/layout/process2"/>
    <dgm:cxn modelId="{6FD56AA9-3F3B-4A8B-9F3E-221E94CA0EA7}" type="presParOf" srcId="{C859DC87-8BD6-4F7F-B1A7-5C1A1130E43A}" destId="{2A08CF5E-416B-4868-B35F-903181873DF3}" srcOrd="0" destOrd="0" presId="urn:microsoft.com/office/officeart/2005/8/layout/process2"/>
    <dgm:cxn modelId="{4CFE3409-EA21-4516-BF27-FAA91812A6FD}" type="presParOf" srcId="{3511E86B-B11B-455B-8A85-4377DDFF6463}" destId="{61BE4406-A899-447E-A728-52CA5D58F2C1}" srcOrd="2" destOrd="0" presId="urn:microsoft.com/office/officeart/2005/8/layout/process2"/>
    <dgm:cxn modelId="{E6BBD290-4FC6-4D8E-A60E-42EFAC78E9DF}" type="presParOf" srcId="{3511E86B-B11B-455B-8A85-4377DDFF6463}" destId="{4BE43F3C-1590-438D-A260-0253C9F3DA81}" srcOrd="3" destOrd="0" presId="urn:microsoft.com/office/officeart/2005/8/layout/process2"/>
    <dgm:cxn modelId="{C6DDA6AA-CBB6-4F62-A1BA-5B61BF3449C4}" type="presParOf" srcId="{4BE43F3C-1590-438D-A260-0253C9F3DA81}" destId="{0392D642-EC06-481C-B3B7-34846061AB6E}" srcOrd="0" destOrd="0" presId="urn:microsoft.com/office/officeart/2005/8/layout/process2"/>
    <dgm:cxn modelId="{39322030-959A-4488-B409-229F14FCE781}" type="presParOf" srcId="{3511E86B-B11B-455B-8A85-4377DDFF6463}" destId="{13682362-B4D0-441E-8E62-F9207A133F83}" srcOrd="4" destOrd="0" presId="urn:microsoft.com/office/officeart/2005/8/layout/process2"/>
    <dgm:cxn modelId="{3A7F13B7-BB4C-4858-88CA-330AF3D3513F}" type="presParOf" srcId="{3511E86B-B11B-455B-8A85-4377DDFF6463}" destId="{857ABAA8-B73B-40C9-A0B5-F2635CBADF36}" srcOrd="5" destOrd="0" presId="urn:microsoft.com/office/officeart/2005/8/layout/process2"/>
    <dgm:cxn modelId="{BC9417BE-3CC2-42AB-9AE7-D32F535CEFB3}" type="presParOf" srcId="{857ABAA8-B73B-40C9-A0B5-F2635CBADF36}" destId="{AB101962-C637-44D4-9462-7C6FEC72A5F9}" srcOrd="0" destOrd="0" presId="urn:microsoft.com/office/officeart/2005/8/layout/process2"/>
    <dgm:cxn modelId="{79AA22AC-0BCC-4B05-A57F-1D13B19133B5}" type="presParOf" srcId="{3511E86B-B11B-455B-8A85-4377DDFF6463}" destId="{9014D58B-FE53-4B6C-BCD6-AA2EBBF8DB8B}" srcOrd="6" destOrd="0" presId="urn:microsoft.com/office/officeart/2005/8/layout/process2"/>
    <dgm:cxn modelId="{5D8D949F-CC26-4D6E-9C28-925AA86C8A40}" type="presParOf" srcId="{3511E86B-B11B-455B-8A85-4377DDFF6463}" destId="{B3898C1C-8957-4CFD-9CE4-99474C234F91}" srcOrd="7" destOrd="0" presId="urn:microsoft.com/office/officeart/2005/8/layout/process2"/>
    <dgm:cxn modelId="{36C39B5D-D641-4966-8853-366E045B73F0}" type="presParOf" srcId="{B3898C1C-8957-4CFD-9CE4-99474C234F91}" destId="{DC1FD85B-CF4C-47CF-94FC-F57B2C9363D4}" srcOrd="0" destOrd="0" presId="urn:microsoft.com/office/officeart/2005/8/layout/process2"/>
    <dgm:cxn modelId="{CD0BAA15-B44C-4823-B5F7-6EB01DC47771}" type="presParOf" srcId="{3511E86B-B11B-455B-8A85-4377DDFF6463}" destId="{A049EA57-D112-48B2-AEAD-D030A5E4D828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2B427A-1756-4D39-832E-337AE66F353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37A9F9-D635-4981-953C-0694D5BB2AF0}">
      <dgm:prSet phldrT="[Texto]" custT="1"/>
      <dgm:spPr>
        <a:xfrm>
          <a:off x="548197" y="3085"/>
          <a:ext cx="4999605" cy="721452"/>
        </a:xfrm>
        <a:solidFill>
          <a:srgbClr val="1F497D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</a:pPr>
          <a:r>
            <a:rPr lang="en-US" sz="24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21.600 </a:t>
          </a:r>
          <a:r>
            <a:rPr lang="en-US" sz="24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pacientes</a:t>
          </a:r>
          <a:r>
            <a:rPr lang="en-US" sz="24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24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consecutivos</a:t>
          </a:r>
          <a:endParaRPr lang="en-US" sz="2400" dirty="0" smtClean="0">
            <a:solidFill>
              <a:srgbClr val="000099"/>
            </a:solidFill>
            <a:latin typeface="Calibri"/>
            <a:ea typeface="+mn-ea"/>
            <a:cs typeface="+mn-cs"/>
          </a:endParaRPr>
        </a:p>
        <a:p>
          <a:pPr>
            <a:lnSpc>
              <a:spcPct val="100000"/>
            </a:lnSpc>
          </a:pP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Comprobando</a:t>
          </a:r>
          <a:r>
            <a:rPr lang="en-US" sz="15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criterios</a:t>
          </a:r>
          <a:r>
            <a:rPr lang="en-US" sz="15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de </a:t>
          </a:r>
          <a:r>
            <a:rPr lang="en-US" sz="15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exclusión</a:t>
          </a:r>
          <a:endParaRPr lang="en-US" sz="1500" dirty="0">
            <a:solidFill>
              <a:srgbClr val="000099"/>
            </a:solidFill>
            <a:latin typeface="Calibri"/>
            <a:ea typeface="+mn-ea"/>
            <a:cs typeface="+mn-cs"/>
          </a:endParaRPr>
        </a:p>
      </dgm:t>
    </dgm:pt>
    <dgm:pt modelId="{0619AC02-232E-4954-939B-8DE4B0C0927D}" type="parTrans" cxnId="{4310A5D6-9B5E-4812-85B5-0977D86B90E8}">
      <dgm:prSet/>
      <dgm:spPr/>
      <dgm:t>
        <a:bodyPr/>
        <a:lstStyle/>
        <a:p>
          <a:endParaRPr lang="en-US"/>
        </a:p>
      </dgm:t>
    </dgm:pt>
    <dgm:pt modelId="{F03E5312-42CB-4E59-AF39-E68D5A33322E}" type="sibTrans" cxnId="{4310A5D6-9B5E-4812-85B5-0977D86B90E8}">
      <dgm:prSet/>
      <dgm:spPr>
        <a:xfrm rot="5400000">
          <a:off x="2912727" y="742573"/>
          <a:ext cx="270544" cy="324653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D5B2033-68EA-4476-80D6-27AC6668225E}">
      <dgm:prSet phldrT="[Texto]" custT="1"/>
      <dgm:spPr>
        <a:xfrm>
          <a:off x="1678958" y="1085263"/>
          <a:ext cx="2738083" cy="721452"/>
        </a:xfrm>
        <a:solidFill>
          <a:srgbClr val="1F497D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8.640 </a:t>
          </a:r>
        </a:p>
        <a:p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PHQ-9 screening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517CB8C-A419-4304-8DF9-98D52497D73F}" type="parTrans" cxnId="{66E33EAB-D67A-4861-B479-F9C532DFFA52}">
      <dgm:prSet/>
      <dgm:spPr/>
      <dgm:t>
        <a:bodyPr/>
        <a:lstStyle/>
        <a:p>
          <a:endParaRPr lang="en-US"/>
        </a:p>
      </dgm:t>
    </dgm:pt>
    <dgm:pt modelId="{3E3E069C-5ADA-4649-9012-BF2DE1343F8A}" type="sibTrans" cxnId="{66E33EAB-D67A-4861-B479-F9C532DFFA52}">
      <dgm:prSet/>
      <dgm:spPr>
        <a:xfrm rot="5400000">
          <a:off x="2912727" y="1824752"/>
          <a:ext cx="270544" cy="324653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88AC86A-EB99-4FC5-B88C-6AA2A5736C0C}">
      <dgm:prSet phldrT="[Texto]" custT="1"/>
      <dgm:spPr>
        <a:xfrm>
          <a:off x="1605095" y="2167441"/>
          <a:ext cx="2885808" cy="721452"/>
        </a:xfrm>
        <a:solidFill>
          <a:srgbClr val="4F81BD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7.200 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predictD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screening</a:t>
          </a:r>
        </a:p>
      </dgm:t>
    </dgm:pt>
    <dgm:pt modelId="{FA462BCC-97EE-4EBE-91FD-3555A96F8172}" type="parTrans" cxnId="{F92A7FDD-0DC9-486D-A091-7267DBF644FD}">
      <dgm:prSet/>
      <dgm:spPr/>
      <dgm:t>
        <a:bodyPr/>
        <a:lstStyle/>
        <a:p>
          <a:endParaRPr lang="en-US"/>
        </a:p>
      </dgm:t>
    </dgm:pt>
    <dgm:pt modelId="{352506BD-2BED-44E1-B6F3-135F39D99EDF}" type="sibTrans" cxnId="{F92A7FDD-0DC9-486D-A091-7267DBF644FD}">
      <dgm:prSet/>
      <dgm:spPr>
        <a:xfrm rot="5400000">
          <a:off x="2912727" y="2906930"/>
          <a:ext cx="270544" cy="324653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DE8BCE3-83C1-4F43-8ED4-E9F618F936F4}">
      <dgm:prSet custT="1"/>
      <dgm:spPr>
        <a:xfrm>
          <a:off x="1605095" y="3249620"/>
          <a:ext cx="2885808" cy="721452"/>
        </a:xfr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1008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Petición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para </a:t>
          </a:r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0704ADF-5944-4CC7-BE8C-27D86BF1FBA3}" type="parTrans" cxnId="{E0C9E0A1-C506-44A6-BFAB-5A818D51D69C}">
      <dgm:prSet/>
      <dgm:spPr/>
      <dgm:t>
        <a:bodyPr/>
        <a:lstStyle/>
        <a:p>
          <a:endParaRPr lang="en-US"/>
        </a:p>
      </dgm:t>
    </dgm:pt>
    <dgm:pt modelId="{372D4400-846B-489A-AC38-D697B2AE619E}" type="sibTrans" cxnId="{E0C9E0A1-C506-44A6-BFAB-5A818D51D69C}">
      <dgm:prSet/>
      <dgm:spPr>
        <a:xfrm rot="5400000">
          <a:off x="2912727" y="3989108"/>
          <a:ext cx="270544" cy="324653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D3E4205-9D5C-4930-9FCB-B022EFA05219}">
      <dgm:prSet custT="1"/>
      <dgm:spPr>
        <a:xfrm>
          <a:off x="1605095" y="4331798"/>
          <a:ext cx="2885808" cy="721452"/>
        </a:xfr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720</a:t>
          </a:r>
        </a:p>
        <a:p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Aceptan</a:t>
          </a:r>
          <a:r>
            <a:rPr lang="en-US" sz="1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US" sz="16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B876B44-AE13-4157-9659-33A62638CD56}" type="parTrans" cxnId="{984B9708-124E-41C5-AE6C-BF5F93E2231C}">
      <dgm:prSet/>
      <dgm:spPr/>
      <dgm:t>
        <a:bodyPr/>
        <a:lstStyle/>
        <a:p>
          <a:endParaRPr lang="en-US"/>
        </a:p>
      </dgm:t>
    </dgm:pt>
    <dgm:pt modelId="{1D773245-D1F3-4178-A14F-106E30E8273A}" type="sibTrans" cxnId="{984B9708-124E-41C5-AE6C-BF5F93E2231C}">
      <dgm:prSet/>
      <dgm:spPr/>
      <dgm:t>
        <a:bodyPr/>
        <a:lstStyle/>
        <a:p>
          <a:endParaRPr lang="en-US"/>
        </a:p>
      </dgm:t>
    </dgm:pt>
    <dgm:pt modelId="{3511E86B-B11B-455B-8A85-4377DDFF6463}" type="pres">
      <dgm:prSet presAssocID="{382B427A-1756-4D39-832E-337AE66F353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B64479-5E7F-4916-AFE3-4D5420C64DF4}" type="pres">
      <dgm:prSet presAssocID="{CD37A9F9-D635-4981-953C-0694D5BB2AF0}" presName="node" presStyleLbl="node1" presStyleIdx="0" presStyleCnt="5" custScaleX="17324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C859DC87-8BD6-4F7F-B1A7-5C1A1130E43A}" type="pres">
      <dgm:prSet presAssocID="{F03E5312-42CB-4E59-AF39-E68D5A33322E}" presName="sibTrans" presStyleLbl="sibTrans2D1" presStyleIdx="0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A08CF5E-416B-4868-B35F-903181873DF3}" type="pres">
      <dgm:prSet presAssocID="{F03E5312-42CB-4E59-AF39-E68D5A33322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1BE4406-A899-447E-A728-52CA5D58F2C1}" type="pres">
      <dgm:prSet presAssocID="{AD5B2033-68EA-4476-80D6-27AC6668225E}" presName="node" presStyleLbl="node1" presStyleIdx="1" presStyleCnt="5" custScaleX="94881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4BE43F3C-1590-438D-A260-0253C9F3DA81}" type="pres">
      <dgm:prSet presAssocID="{3E3E069C-5ADA-4649-9012-BF2DE1343F8A}" presName="sibTrans" presStyleLbl="sibTrans2D1" presStyleIdx="1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0392D642-EC06-481C-B3B7-34846061AB6E}" type="pres">
      <dgm:prSet presAssocID="{3E3E069C-5ADA-4649-9012-BF2DE1343F8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13682362-B4D0-441E-8E62-F9207A133F83}" type="pres">
      <dgm:prSet presAssocID="{888AC86A-EB99-4FC5-B88C-6AA2A5736C0C}" presName="node" presStyleLbl="node1" presStyleIdx="2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857ABAA8-B73B-40C9-A0B5-F2635CBADF36}" type="pres">
      <dgm:prSet presAssocID="{352506BD-2BED-44E1-B6F3-135F39D99EDF}" presName="sibTrans" presStyleLbl="sibTrans2D1" presStyleIdx="2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AB101962-C637-44D4-9462-7C6FEC72A5F9}" type="pres">
      <dgm:prSet presAssocID="{352506BD-2BED-44E1-B6F3-135F39D99ED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9014D58B-FE53-4B6C-BCD6-AA2EBBF8DB8B}" type="pres">
      <dgm:prSet presAssocID="{5DE8BCE3-83C1-4F43-8ED4-E9F618F936F4}" presName="node" presStyleLbl="node1" presStyleIdx="3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3898C1C-8957-4CFD-9CE4-99474C234F91}" type="pres">
      <dgm:prSet presAssocID="{372D4400-846B-489A-AC38-D697B2AE619E}" presName="sibTrans" presStyleLbl="sibTrans2D1" presStyleIdx="3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DC1FD85B-CF4C-47CF-94FC-F57B2C9363D4}" type="pres">
      <dgm:prSet presAssocID="{372D4400-846B-489A-AC38-D697B2AE619E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A049EA57-D112-48B2-AEAD-D030A5E4D828}" type="pres">
      <dgm:prSet presAssocID="{BD3E4205-9D5C-4930-9FCB-B022EFA05219}" presName="node" presStyleLbl="node1" presStyleIdx="4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CD9143CF-872B-4C29-AC0F-04D5307C5299}" type="presOf" srcId="{F03E5312-42CB-4E59-AF39-E68D5A33322E}" destId="{2A08CF5E-416B-4868-B35F-903181873DF3}" srcOrd="1" destOrd="0" presId="urn:microsoft.com/office/officeart/2005/8/layout/process2"/>
    <dgm:cxn modelId="{C8FA53D7-9317-4E82-9A47-5FD59704F2CF}" type="presOf" srcId="{372D4400-846B-489A-AC38-D697B2AE619E}" destId="{B3898C1C-8957-4CFD-9CE4-99474C234F91}" srcOrd="0" destOrd="0" presId="urn:microsoft.com/office/officeart/2005/8/layout/process2"/>
    <dgm:cxn modelId="{66E33EAB-D67A-4861-B479-F9C532DFFA52}" srcId="{382B427A-1756-4D39-832E-337AE66F3536}" destId="{AD5B2033-68EA-4476-80D6-27AC6668225E}" srcOrd="1" destOrd="0" parTransId="{4517CB8C-A419-4304-8DF9-98D52497D73F}" sibTransId="{3E3E069C-5ADA-4649-9012-BF2DE1343F8A}"/>
    <dgm:cxn modelId="{896336D8-9841-4B9C-90E5-49467D5F6554}" type="presOf" srcId="{BD3E4205-9D5C-4930-9FCB-B022EFA05219}" destId="{A049EA57-D112-48B2-AEAD-D030A5E4D828}" srcOrd="0" destOrd="0" presId="urn:microsoft.com/office/officeart/2005/8/layout/process2"/>
    <dgm:cxn modelId="{D3D8FD32-E374-447E-A871-A3D10801E39E}" type="presOf" srcId="{CD37A9F9-D635-4981-953C-0694D5BB2AF0}" destId="{B7B64479-5E7F-4916-AFE3-4D5420C64DF4}" srcOrd="0" destOrd="0" presId="urn:microsoft.com/office/officeart/2005/8/layout/process2"/>
    <dgm:cxn modelId="{4310A5D6-9B5E-4812-85B5-0977D86B90E8}" srcId="{382B427A-1756-4D39-832E-337AE66F3536}" destId="{CD37A9F9-D635-4981-953C-0694D5BB2AF0}" srcOrd="0" destOrd="0" parTransId="{0619AC02-232E-4954-939B-8DE4B0C0927D}" sibTransId="{F03E5312-42CB-4E59-AF39-E68D5A33322E}"/>
    <dgm:cxn modelId="{E0C9E0A1-C506-44A6-BFAB-5A818D51D69C}" srcId="{382B427A-1756-4D39-832E-337AE66F3536}" destId="{5DE8BCE3-83C1-4F43-8ED4-E9F618F936F4}" srcOrd="3" destOrd="0" parTransId="{10704ADF-5944-4CC7-BE8C-27D86BF1FBA3}" sibTransId="{372D4400-846B-489A-AC38-D697B2AE619E}"/>
    <dgm:cxn modelId="{08BF51A5-69F9-4A39-B634-D24BCEF2B57D}" type="presOf" srcId="{382B427A-1756-4D39-832E-337AE66F3536}" destId="{3511E86B-B11B-455B-8A85-4377DDFF6463}" srcOrd="0" destOrd="0" presId="urn:microsoft.com/office/officeart/2005/8/layout/process2"/>
    <dgm:cxn modelId="{F9A275DA-B34B-457F-B83B-9D78B5AE699D}" type="presOf" srcId="{5DE8BCE3-83C1-4F43-8ED4-E9F618F936F4}" destId="{9014D58B-FE53-4B6C-BCD6-AA2EBBF8DB8B}" srcOrd="0" destOrd="0" presId="urn:microsoft.com/office/officeart/2005/8/layout/process2"/>
    <dgm:cxn modelId="{AAFA4D3E-1D5F-4423-BE9D-BEA3AF1B3929}" type="presOf" srcId="{352506BD-2BED-44E1-B6F3-135F39D99EDF}" destId="{AB101962-C637-44D4-9462-7C6FEC72A5F9}" srcOrd="1" destOrd="0" presId="urn:microsoft.com/office/officeart/2005/8/layout/process2"/>
    <dgm:cxn modelId="{15678961-EE09-4D89-B085-D38818298CBD}" type="presOf" srcId="{352506BD-2BED-44E1-B6F3-135F39D99EDF}" destId="{857ABAA8-B73B-40C9-A0B5-F2635CBADF36}" srcOrd="0" destOrd="0" presId="urn:microsoft.com/office/officeart/2005/8/layout/process2"/>
    <dgm:cxn modelId="{2D6226C5-DE99-4B18-A9B0-69763680C79D}" type="presOf" srcId="{3E3E069C-5ADA-4649-9012-BF2DE1343F8A}" destId="{0392D642-EC06-481C-B3B7-34846061AB6E}" srcOrd="1" destOrd="0" presId="urn:microsoft.com/office/officeart/2005/8/layout/process2"/>
    <dgm:cxn modelId="{B0E79BD8-0FF3-402C-A6ED-A614DE053BAB}" type="presOf" srcId="{3E3E069C-5ADA-4649-9012-BF2DE1343F8A}" destId="{4BE43F3C-1590-438D-A260-0253C9F3DA81}" srcOrd="0" destOrd="0" presId="urn:microsoft.com/office/officeart/2005/8/layout/process2"/>
    <dgm:cxn modelId="{53E673DC-23C3-4C6A-8D81-A16467DF03A6}" type="presOf" srcId="{AD5B2033-68EA-4476-80D6-27AC6668225E}" destId="{61BE4406-A899-447E-A728-52CA5D58F2C1}" srcOrd="0" destOrd="0" presId="urn:microsoft.com/office/officeart/2005/8/layout/process2"/>
    <dgm:cxn modelId="{F92A7FDD-0DC9-486D-A091-7267DBF644FD}" srcId="{382B427A-1756-4D39-832E-337AE66F3536}" destId="{888AC86A-EB99-4FC5-B88C-6AA2A5736C0C}" srcOrd="2" destOrd="0" parTransId="{FA462BCC-97EE-4EBE-91FD-3555A96F8172}" sibTransId="{352506BD-2BED-44E1-B6F3-135F39D99EDF}"/>
    <dgm:cxn modelId="{984B9708-124E-41C5-AE6C-BF5F93E2231C}" srcId="{382B427A-1756-4D39-832E-337AE66F3536}" destId="{BD3E4205-9D5C-4930-9FCB-B022EFA05219}" srcOrd="4" destOrd="0" parTransId="{9B876B44-AE13-4157-9659-33A62638CD56}" sibTransId="{1D773245-D1F3-4178-A14F-106E30E8273A}"/>
    <dgm:cxn modelId="{A2B1419A-7483-41A5-B9C5-1C89A0405EC8}" type="presOf" srcId="{888AC86A-EB99-4FC5-B88C-6AA2A5736C0C}" destId="{13682362-B4D0-441E-8E62-F9207A133F83}" srcOrd="0" destOrd="0" presId="urn:microsoft.com/office/officeart/2005/8/layout/process2"/>
    <dgm:cxn modelId="{12826800-2DD4-4436-9058-225BB1BDC1B0}" type="presOf" srcId="{372D4400-846B-489A-AC38-D697B2AE619E}" destId="{DC1FD85B-CF4C-47CF-94FC-F57B2C9363D4}" srcOrd="1" destOrd="0" presId="urn:microsoft.com/office/officeart/2005/8/layout/process2"/>
    <dgm:cxn modelId="{819DB21C-3C0F-4B54-8C15-C19D6A067574}" type="presOf" srcId="{F03E5312-42CB-4E59-AF39-E68D5A33322E}" destId="{C859DC87-8BD6-4F7F-B1A7-5C1A1130E43A}" srcOrd="0" destOrd="0" presId="urn:microsoft.com/office/officeart/2005/8/layout/process2"/>
    <dgm:cxn modelId="{733A6B58-9A0F-4D25-84CA-27301C5A4BC9}" type="presParOf" srcId="{3511E86B-B11B-455B-8A85-4377DDFF6463}" destId="{B7B64479-5E7F-4916-AFE3-4D5420C64DF4}" srcOrd="0" destOrd="0" presId="urn:microsoft.com/office/officeart/2005/8/layout/process2"/>
    <dgm:cxn modelId="{BB4A6E3E-3A56-4911-81FE-00B4D32FCF55}" type="presParOf" srcId="{3511E86B-B11B-455B-8A85-4377DDFF6463}" destId="{C859DC87-8BD6-4F7F-B1A7-5C1A1130E43A}" srcOrd="1" destOrd="0" presId="urn:microsoft.com/office/officeart/2005/8/layout/process2"/>
    <dgm:cxn modelId="{6154AC64-8C6D-4DBE-A0E3-F16B81FC3C98}" type="presParOf" srcId="{C859DC87-8BD6-4F7F-B1A7-5C1A1130E43A}" destId="{2A08CF5E-416B-4868-B35F-903181873DF3}" srcOrd="0" destOrd="0" presId="urn:microsoft.com/office/officeart/2005/8/layout/process2"/>
    <dgm:cxn modelId="{A26B6B84-3725-440E-8289-40354F13327F}" type="presParOf" srcId="{3511E86B-B11B-455B-8A85-4377DDFF6463}" destId="{61BE4406-A899-447E-A728-52CA5D58F2C1}" srcOrd="2" destOrd="0" presId="urn:microsoft.com/office/officeart/2005/8/layout/process2"/>
    <dgm:cxn modelId="{A18857E2-F3CC-4F67-9D74-E9B8EC4A6807}" type="presParOf" srcId="{3511E86B-B11B-455B-8A85-4377DDFF6463}" destId="{4BE43F3C-1590-438D-A260-0253C9F3DA81}" srcOrd="3" destOrd="0" presId="urn:microsoft.com/office/officeart/2005/8/layout/process2"/>
    <dgm:cxn modelId="{D727D677-A675-40A6-8B60-8586668212B9}" type="presParOf" srcId="{4BE43F3C-1590-438D-A260-0253C9F3DA81}" destId="{0392D642-EC06-481C-B3B7-34846061AB6E}" srcOrd="0" destOrd="0" presId="urn:microsoft.com/office/officeart/2005/8/layout/process2"/>
    <dgm:cxn modelId="{22507231-D01C-46DE-ADA6-3EDA9443EEDF}" type="presParOf" srcId="{3511E86B-B11B-455B-8A85-4377DDFF6463}" destId="{13682362-B4D0-441E-8E62-F9207A133F83}" srcOrd="4" destOrd="0" presId="urn:microsoft.com/office/officeart/2005/8/layout/process2"/>
    <dgm:cxn modelId="{FEC2F089-C2BD-4774-9F64-6BFD670548B2}" type="presParOf" srcId="{3511E86B-B11B-455B-8A85-4377DDFF6463}" destId="{857ABAA8-B73B-40C9-A0B5-F2635CBADF36}" srcOrd="5" destOrd="0" presId="urn:microsoft.com/office/officeart/2005/8/layout/process2"/>
    <dgm:cxn modelId="{0DF7A864-BC16-4900-AD3C-1FA7FE73330C}" type="presParOf" srcId="{857ABAA8-B73B-40C9-A0B5-F2635CBADF36}" destId="{AB101962-C637-44D4-9462-7C6FEC72A5F9}" srcOrd="0" destOrd="0" presId="urn:microsoft.com/office/officeart/2005/8/layout/process2"/>
    <dgm:cxn modelId="{6500DBAB-062B-4E84-AB69-F9460C622B84}" type="presParOf" srcId="{3511E86B-B11B-455B-8A85-4377DDFF6463}" destId="{9014D58B-FE53-4B6C-BCD6-AA2EBBF8DB8B}" srcOrd="6" destOrd="0" presId="urn:microsoft.com/office/officeart/2005/8/layout/process2"/>
    <dgm:cxn modelId="{EC772513-BA75-4267-84AB-457323A86F9C}" type="presParOf" srcId="{3511E86B-B11B-455B-8A85-4377DDFF6463}" destId="{B3898C1C-8957-4CFD-9CE4-99474C234F91}" srcOrd="7" destOrd="0" presId="urn:microsoft.com/office/officeart/2005/8/layout/process2"/>
    <dgm:cxn modelId="{FDF533AC-45BE-4223-B565-C1EC3D28A172}" type="presParOf" srcId="{B3898C1C-8957-4CFD-9CE4-99474C234F91}" destId="{DC1FD85B-CF4C-47CF-94FC-F57B2C9363D4}" srcOrd="0" destOrd="0" presId="urn:microsoft.com/office/officeart/2005/8/layout/process2"/>
    <dgm:cxn modelId="{829FCF51-E395-4A4D-9A0F-9A116FAFA234}" type="presParOf" srcId="{3511E86B-B11B-455B-8A85-4377DDFF6463}" destId="{A049EA57-D112-48B2-AEAD-D030A5E4D828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64479-5E7F-4916-AFE3-4D5420C64DF4}">
      <dsp:nvSpPr>
        <dsp:cNvPr id="0" name=""/>
        <dsp:cNvSpPr/>
      </dsp:nvSpPr>
      <dsp:spPr>
        <a:xfrm>
          <a:off x="548197" y="3085"/>
          <a:ext cx="4999605" cy="721452"/>
        </a:xfrm>
        <a:prstGeom prst="roundRect">
          <a:avLst>
            <a:gd name="adj" fmla="val 10000"/>
          </a:avLst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300 </a:t>
          </a:r>
          <a:r>
            <a:rPr lang="en-US" sz="24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pacientes</a:t>
          </a:r>
          <a:r>
            <a:rPr lang="en-US" sz="24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24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consecutivos</a:t>
          </a:r>
          <a:endParaRPr lang="en-US" sz="2400" kern="1200" dirty="0" smtClean="0">
            <a:solidFill>
              <a:srgbClr val="000099"/>
            </a:solidFill>
            <a:latin typeface="Calibri"/>
            <a:ea typeface="+mn-ea"/>
            <a:cs typeface="+mn-cs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Comprobando</a:t>
          </a:r>
          <a:r>
            <a:rPr lang="en-US" sz="15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criterios</a:t>
          </a:r>
          <a:r>
            <a:rPr lang="en-US" sz="15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de </a:t>
          </a: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exclusión</a:t>
          </a:r>
          <a:endParaRPr lang="en-US" sz="1500" kern="1200" dirty="0">
            <a:solidFill>
              <a:srgbClr val="000099"/>
            </a:solidFill>
            <a:latin typeface="Calibri"/>
            <a:ea typeface="+mn-ea"/>
            <a:cs typeface="+mn-cs"/>
          </a:endParaRPr>
        </a:p>
      </dsp:txBody>
      <dsp:txXfrm>
        <a:off x="569328" y="24216"/>
        <a:ext cx="4957343" cy="679190"/>
      </dsp:txXfrm>
    </dsp:sp>
    <dsp:sp modelId="{C859DC87-8BD6-4F7F-B1A7-5C1A1130E43A}">
      <dsp:nvSpPr>
        <dsp:cNvPr id="0" name=""/>
        <dsp:cNvSpPr/>
      </dsp:nvSpPr>
      <dsp:spPr>
        <a:xfrm rot="5400000">
          <a:off x="2912727" y="742573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769628"/>
        <a:ext cx="194791" cy="189381"/>
      </dsp:txXfrm>
    </dsp:sp>
    <dsp:sp modelId="{61BE4406-A899-447E-A728-52CA5D58F2C1}">
      <dsp:nvSpPr>
        <dsp:cNvPr id="0" name=""/>
        <dsp:cNvSpPr/>
      </dsp:nvSpPr>
      <dsp:spPr>
        <a:xfrm>
          <a:off x="1678958" y="1085263"/>
          <a:ext cx="2738083" cy="721452"/>
        </a:xfrm>
        <a:prstGeom prst="roundRect">
          <a:avLst>
            <a:gd name="adj" fmla="val 10000"/>
          </a:avLst>
        </a:prstGeom>
        <a:solidFill>
          <a:srgbClr val="1F497D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120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PHQ-9 screening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700089" y="1106394"/>
        <a:ext cx="2695821" cy="679190"/>
      </dsp:txXfrm>
    </dsp:sp>
    <dsp:sp modelId="{4BE43F3C-1590-438D-A260-0253C9F3DA81}">
      <dsp:nvSpPr>
        <dsp:cNvPr id="0" name=""/>
        <dsp:cNvSpPr/>
      </dsp:nvSpPr>
      <dsp:spPr>
        <a:xfrm rot="5400000">
          <a:off x="2912727" y="1824752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1851807"/>
        <a:ext cx="194791" cy="189381"/>
      </dsp:txXfrm>
    </dsp:sp>
    <dsp:sp modelId="{13682362-B4D0-441E-8E62-F9207A133F83}">
      <dsp:nvSpPr>
        <dsp:cNvPr id="0" name=""/>
        <dsp:cNvSpPr/>
      </dsp:nvSpPr>
      <dsp:spPr>
        <a:xfrm>
          <a:off x="1605095" y="2167441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100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predictD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screening</a:t>
          </a:r>
        </a:p>
      </dsp:txBody>
      <dsp:txXfrm>
        <a:off x="1626226" y="2188572"/>
        <a:ext cx="2843546" cy="679190"/>
      </dsp:txXfrm>
    </dsp:sp>
    <dsp:sp modelId="{857ABAA8-B73B-40C9-A0B5-F2635CBADF36}">
      <dsp:nvSpPr>
        <dsp:cNvPr id="0" name=""/>
        <dsp:cNvSpPr/>
      </dsp:nvSpPr>
      <dsp:spPr>
        <a:xfrm rot="5400000">
          <a:off x="2912727" y="2906930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2933985"/>
        <a:ext cx="194791" cy="189381"/>
      </dsp:txXfrm>
    </dsp:sp>
    <dsp:sp modelId="{9014D58B-FE53-4B6C-BCD6-AA2EBBF8DB8B}">
      <dsp:nvSpPr>
        <dsp:cNvPr id="0" name=""/>
        <dsp:cNvSpPr/>
      </dsp:nvSpPr>
      <dsp:spPr>
        <a:xfrm>
          <a:off x="1605095" y="3249620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14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Petición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para </a:t>
          </a: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26226" y="3270751"/>
        <a:ext cx="2843546" cy="679190"/>
      </dsp:txXfrm>
    </dsp:sp>
    <dsp:sp modelId="{B3898C1C-8957-4CFD-9CE4-99474C234F91}">
      <dsp:nvSpPr>
        <dsp:cNvPr id="0" name=""/>
        <dsp:cNvSpPr/>
      </dsp:nvSpPr>
      <dsp:spPr>
        <a:xfrm rot="5400000">
          <a:off x="2912727" y="3989108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4016163"/>
        <a:ext cx="194791" cy="189381"/>
      </dsp:txXfrm>
    </dsp:sp>
    <dsp:sp modelId="{A049EA57-D112-48B2-AEAD-D030A5E4D828}">
      <dsp:nvSpPr>
        <dsp:cNvPr id="0" name=""/>
        <dsp:cNvSpPr/>
      </dsp:nvSpPr>
      <dsp:spPr>
        <a:xfrm>
          <a:off x="1605095" y="4331798"/>
          <a:ext cx="2885808" cy="721452"/>
        </a:xfrm>
        <a:prstGeom prst="roundRect">
          <a:avLst>
            <a:gd name="adj" fmla="val 10000"/>
          </a:avLst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Aceptan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26226" y="4352929"/>
        <a:ext cx="2843546" cy="679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64479-5E7F-4916-AFE3-4D5420C64DF4}">
      <dsp:nvSpPr>
        <dsp:cNvPr id="0" name=""/>
        <dsp:cNvSpPr/>
      </dsp:nvSpPr>
      <dsp:spPr>
        <a:xfrm>
          <a:off x="548197" y="3085"/>
          <a:ext cx="4999605" cy="721452"/>
        </a:xfrm>
        <a:prstGeom prst="roundRect">
          <a:avLst>
            <a:gd name="adj" fmla="val 10000"/>
          </a:avLst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21.600 </a:t>
          </a:r>
          <a:r>
            <a:rPr lang="en-US" sz="24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pacientes</a:t>
          </a:r>
          <a:r>
            <a:rPr lang="en-US" sz="24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24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consecutivos</a:t>
          </a:r>
          <a:endParaRPr lang="en-US" sz="2400" kern="1200" dirty="0" smtClean="0">
            <a:solidFill>
              <a:srgbClr val="000099"/>
            </a:solidFill>
            <a:latin typeface="Calibri"/>
            <a:ea typeface="+mn-ea"/>
            <a:cs typeface="+mn-cs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Comprobando</a:t>
          </a:r>
          <a:r>
            <a:rPr lang="en-US" sz="15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</a:t>
          </a: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criterios</a:t>
          </a:r>
          <a:r>
            <a:rPr lang="en-US" sz="1500" kern="1200" dirty="0" smtClean="0">
              <a:solidFill>
                <a:srgbClr val="000099"/>
              </a:solidFill>
              <a:latin typeface="Calibri"/>
              <a:ea typeface="+mn-ea"/>
              <a:cs typeface="+mn-cs"/>
            </a:rPr>
            <a:t> de </a:t>
          </a:r>
          <a:r>
            <a:rPr lang="en-US" sz="1500" kern="1200" dirty="0" err="1" smtClean="0">
              <a:solidFill>
                <a:srgbClr val="000099"/>
              </a:solidFill>
              <a:latin typeface="Calibri"/>
              <a:ea typeface="+mn-ea"/>
              <a:cs typeface="+mn-cs"/>
            </a:rPr>
            <a:t>exclusión</a:t>
          </a:r>
          <a:endParaRPr lang="en-US" sz="1500" kern="1200" dirty="0">
            <a:solidFill>
              <a:srgbClr val="000099"/>
            </a:solidFill>
            <a:latin typeface="Calibri"/>
            <a:ea typeface="+mn-ea"/>
            <a:cs typeface="+mn-cs"/>
          </a:endParaRPr>
        </a:p>
      </dsp:txBody>
      <dsp:txXfrm>
        <a:off x="569328" y="24216"/>
        <a:ext cx="4957343" cy="679190"/>
      </dsp:txXfrm>
    </dsp:sp>
    <dsp:sp modelId="{C859DC87-8BD6-4F7F-B1A7-5C1A1130E43A}">
      <dsp:nvSpPr>
        <dsp:cNvPr id="0" name=""/>
        <dsp:cNvSpPr/>
      </dsp:nvSpPr>
      <dsp:spPr>
        <a:xfrm rot="5400000">
          <a:off x="2912727" y="742573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769628"/>
        <a:ext cx="194791" cy="189381"/>
      </dsp:txXfrm>
    </dsp:sp>
    <dsp:sp modelId="{61BE4406-A899-447E-A728-52CA5D58F2C1}">
      <dsp:nvSpPr>
        <dsp:cNvPr id="0" name=""/>
        <dsp:cNvSpPr/>
      </dsp:nvSpPr>
      <dsp:spPr>
        <a:xfrm>
          <a:off x="1678958" y="1085263"/>
          <a:ext cx="2738083" cy="721452"/>
        </a:xfrm>
        <a:prstGeom prst="roundRect">
          <a:avLst>
            <a:gd name="adj" fmla="val 10000"/>
          </a:avLst>
        </a:prstGeom>
        <a:solidFill>
          <a:srgbClr val="1F497D">
            <a:lumMod val="40000"/>
            <a:lumOff val="6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8.640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PHQ-9 screening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700089" y="1106394"/>
        <a:ext cx="2695821" cy="679190"/>
      </dsp:txXfrm>
    </dsp:sp>
    <dsp:sp modelId="{4BE43F3C-1590-438D-A260-0253C9F3DA81}">
      <dsp:nvSpPr>
        <dsp:cNvPr id="0" name=""/>
        <dsp:cNvSpPr/>
      </dsp:nvSpPr>
      <dsp:spPr>
        <a:xfrm rot="5400000">
          <a:off x="2912727" y="1824752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1851807"/>
        <a:ext cx="194791" cy="189381"/>
      </dsp:txXfrm>
    </dsp:sp>
    <dsp:sp modelId="{13682362-B4D0-441E-8E62-F9207A133F83}">
      <dsp:nvSpPr>
        <dsp:cNvPr id="0" name=""/>
        <dsp:cNvSpPr/>
      </dsp:nvSpPr>
      <dsp:spPr>
        <a:xfrm>
          <a:off x="1605095" y="2167441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7.200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predictD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screening</a:t>
          </a:r>
        </a:p>
      </dsp:txBody>
      <dsp:txXfrm>
        <a:off x="1626226" y="2188572"/>
        <a:ext cx="2843546" cy="679190"/>
      </dsp:txXfrm>
    </dsp:sp>
    <dsp:sp modelId="{857ABAA8-B73B-40C9-A0B5-F2635CBADF36}">
      <dsp:nvSpPr>
        <dsp:cNvPr id="0" name=""/>
        <dsp:cNvSpPr/>
      </dsp:nvSpPr>
      <dsp:spPr>
        <a:xfrm rot="5400000">
          <a:off x="2912727" y="2906930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2933985"/>
        <a:ext cx="194791" cy="189381"/>
      </dsp:txXfrm>
    </dsp:sp>
    <dsp:sp modelId="{9014D58B-FE53-4B6C-BCD6-AA2EBBF8DB8B}">
      <dsp:nvSpPr>
        <dsp:cNvPr id="0" name=""/>
        <dsp:cNvSpPr/>
      </dsp:nvSpPr>
      <dsp:spPr>
        <a:xfrm>
          <a:off x="1605095" y="3249620"/>
          <a:ext cx="2885808" cy="721452"/>
        </a:xfrm>
        <a:prstGeom prst="roundRect">
          <a:avLst>
            <a:gd name="adj" fmla="val 10000"/>
          </a:avLst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1008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Petición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para </a:t>
          </a: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26226" y="3270751"/>
        <a:ext cx="2843546" cy="679190"/>
      </dsp:txXfrm>
    </dsp:sp>
    <dsp:sp modelId="{B3898C1C-8957-4CFD-9CE4-99474C234F91}">
      <dsp:nvSpPr>
        <dsp:cNvPr id="0" name=""/>
        <dsp:cNvSpPr/>
      </dsp:nvSpPr>
      <dsp:spPr>
        <a:xfrm rot="5400000">
          <a:off x="2912727" y="3989108"/>
          <a:ext cx="270544" cy="324653"/>
        </a:xfrm>
        <a:prstGeom prst="rightArrow">
          <a:avLst>
            <a:gd name="adj1" fmla="val 60000"/>
            <a:gd name="adj2" fmla="val 50000"/>
          </a:avLst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950604" y="4016163"/>
        <a:ext cx="194791" cy="189381"/>
      </dsp:txXfrm>
    </dsp:sp>
    <dsp:sp modelId="{A049EA57-D112-48B2-AEAD-D030A5E4D828}">
      <dsp:nvSpPr>
        <dsp:cNvPr id="0" name=""/>
        <dsp:cNvSpPr/>
      </dsp:nvSpPr>
      <dsp:spPr>
        <a:xfrm>
          <a:off x="1605095" y="4331798"/>
          <a:ext cx="2885808" cy="721452"/>
        </a:xfrm>
        <a:prstGeom prst="roundRect">
          <a:avLst>
            <a:gd name="adj" fmla="val 10000"/>
          </a:avLst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720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Aceptan</a:t>
          </a: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US" sz="16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participar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26226" y="4352929"/>
        <a:ext cx="2843546" cy="679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721CF-9B27-4F89-ACB1-1817FA467291}" type="datetimeFigureOut">
              <a:rPr lang="en-GB" smtClean="0"/>
              <a:pPr/>
              <a:t>22/05/2019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7BF49-F631-437F-8B86-5B7FDFBA4DA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927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7BF49-F631-437F-8B86-5B7FDFBA4DA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654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7BF49-F631-437F-8B86-5B7FDFBA4DA4}" type="slidenum">
              <a:rPr lang="en-GB" smtClean="0">
                <a:solidFill>
                  <a:prstClr val="black"/>
                </a:solidFill>
              </a:rPr>
              <a:pPr/>
              <a:t>16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654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7BF49-F631-437F-8B86-5B7FDFBA4DA4}" type="slidenum">
              <a:rPr lang="en-GB" smtClean="0">
                <a:solidFill>
                  <a:prstClr val="black"/>
                </a:solidFill>
              </a:rPr>
              <a:pPr/>
              <a:t>17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654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EA2A214-975E-4428-93EE-AD0A54523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D58F7DEB-8BA5-4F4C-B88E-4CAF0A695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AD65831-EC13-4922-804F-79FB1F86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88ED495-4877-478A-B659-7F3390D48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E6A622B-934A-4E0D-96D6-1A7F65FF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34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3AE05FE-C0EB-4AA6-9F53-08301E03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236C8EE-3ED5-4150-A4EB-2514ECB3A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19B9BC2-FE0C-4AD2-86E8-A9D78117B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04A4E70-DEA4-4410-B298-AE46833A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7C161B4-73EF-482C-A697-A4808E49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814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0111C6A-A866-4C72-8A59-1BFDF6E80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D159515-277F-44DD-9B5B-26C2194F7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F063C64C-9F7C-4467-B3EC-C9E5BBA73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ED345CB3-A5BA-440E-82AC-73DE65CA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328C792-487B-48F6-BDB2-8FB42D114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63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206D4B2-4D79-48C9-AAE1-791C2ED9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75FA9C1-9B60-4BB5-A97A-3E87BCF1D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3CA5F00D-1A0C-4418-8DF1-9B6B04286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2DEC826C-8D8F-4EA2-BA1A-5D9DD9519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8C6F43BD-AC00-4282-8225-7A34020CE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AA5975E7-6AD8-45AE-B919-00C72AE8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419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2275E9-671D-45DA-AC69-42446BEB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2EE4E9BF-1D4E-4904-A823-A8A97F664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C3657133-EC70-4817-A63C-38DDEA8A4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31200918-DF15-4B0F-A2BD-E9822621A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59F195A7-EC43-4D96-9E4E-93CE75DF5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0F3D754D-BE0C-4E4D-9DCB-BC4EA0F6F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38EDAD0B-4A11-45DD-A7E5-E8F182759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3DC95D25-CECD-43ED-BA48-B2ACA7B9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84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9D2AD28-3CF6-4EFB-BE86-60C4C0F5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7AF3AE28-3F44-4E4C-ADD9-662893361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64DC06E-878D-41E8-9B09-052DFA3D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740978CD-21FC-4B84-AA27-9F08320B0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241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C16EF768-CEFE-423B-90BB-7054D2498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46FB28D5-5C36-433E-B181-5B386B124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0933290A-0B25-41D6-9808-92CF2D71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498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20AD1B4-BB31-4972-99A9-E62B8ADC9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A728E33-BCC6-42AB-AD11-B27360A1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A7A44C23-C8C7-406A-A260-E1FA0B362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129C340C-9D8A-4A8D-9FE5-BF35698EE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8D25CED7-F632-4AA3-804A-5860BFF1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B3515476-D75D-42FB-B4A1-801D317C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01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7B7B7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97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5275E6-49D5-4857-AF7E-01D43EC1C8AF}" type="datetimeFigureOut">
              <a:rPr lang="es-ES" smtClean="0"/>
              <a:pPr/>
              <a:t>22/05/2019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052D91-8857-4B40-9E68-26D6A3536B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B2C76397-F66C-4F6C-BA85-94FDFE376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09A6AECB-38A9-46AB-92CA-B26947BBA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880C4E9-9F17-45E4-BB99-A20FEC4ED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3C75A49-5DE4-4562-AB69-B782B19D795A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22/05/2019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509F1DE-55FC-4C2E-B892-D46480AD87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C89BB8A-0BF1-4480-A71C-EBDB5CEF8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4ABA8CF-A9C9-4BEF-B33C-AD60022E99B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69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971600" y="3648196"/>
            <a:ext cx="7307688" cy="2816696"/>
          </a:xfrm>
        </p:spPr>
        <p:txBody>
          <a:bodyPr>
            <a:noAutofit/>
          </a:bodyPr>
          <a:lstStyle/>
          <a:p>
            <a:r>
              <a:rPr lang="es-ES" sz="1600" b="1" dirty="0">
                <a:latin typeface="OCR A Extended" panose="02010509020102010303" pitchFamily="50" charset="0"/>
              </a:rPr>
              <a:t>Prevención de la depresión a través de </a:t>
            </a:r>
            <a:r>
              <a:rPr lang="es-ES" sz="1600" b="1" dirty="0" smtClean="0">
                <a:latin typeface="OCR A Extended" panose="02010509020102010303" pitchFamily="50" charset="0"/>
              </a:rPr>
              <a:t>una intervención </a:t>
            </a:r>
            <a:r>
              <a:rPr lang="es-ES" sz="1600" b="1" dirty="0">
                <a:latin typeface="OCR A Extended" panose="02010509020102010303" pitchFamily="50" charset="0"/>
              </a:rPr>
              <a:t>personalizada basada en </a:t>
            </a:r>
            <a:r>
              <a:rPr lang="es-ES" sz="1600" b="1" dirty="0" err="1" smtClean="0">
                <a:latin typeface="OCR A Extended" panose="02010509020102010303" pitchFamily="50" charset="0"/>
              </a:rPr>
              <a:t>TICs</a:t>
            </a:r>
            <a:r>
              <a:rPr lang="es-ES" sz="1600" b="1" dirty="0" smtClean="0">
                <a:latin typeface="OCR A Extended" panose="02010509020102010303" pitchFamily="50" charset="0"/>
              </a:rPr>
              <a:t>, algoritmos </a:t>
            </a:r>
            <a:r>
              <a:rPr lang="es-ES" sz="1600" b="1" dirty="0">
                <a:latin typeface="OCR A Extended" panose="02010509020102010303" pitchFamily="50" charset="0"/>
              </a:rPr>
              <a:t>predictivos de riesgo, y </a:t>
            </a:r>
            <a:r>
              <a:rPr lang="es-ES" sz="1600" b="1" dirty="0" smtClean="0">
                <a:latin typeface="OCR A Extended" panose="02010509020102010303" pitchFamily="50" charset="0"/>
              </a:rPr>
              <a:t>Sistemas de Ayuda a las Decisiones </a:t>
            </a:r>
            <a:r>
              <a:rPr lang="es-ES" sz="1600" b="1" dirty="0">
                <a:latin typeface="OCR A Extended" panose="02010509020102010303" pitchFamily="50" charset="0"/>
              </a:rPr>
              <a:t>para pacientes y médicos de </a:t>
            </a:r>
            <a:r>
              <a:rPr lang="es-ES" sz="1600" b="1" dirty="0" smtClean="0">
                <a:latin typeface="OCR A Extended" panose="02010509020102010303" pitchFamily="50" charset="0"/>
              </a:rPr>
              <a:t>familia</a:t>
            </a:r>
            <a:endParaRPr lang="es-ES" sz="1600" b="1" dirty="0">
              <a:latin typeface="OCR A Extended" panose="02010509020102010303" pitchFamily="50" charset="0"/>
            </a:endParaRPr>
          </a:p>
        </p:txBody>
      </p:sp>
      <p:pic>
        <p:nvPicPr>
          <p:cNvPr id="4" name="Picture 7" descr="C:\Users\user\AppData\Local\Microsoft\Windows\Temporary Internet Files\Low\Content.IE5\0KWVUCTM\MP90039883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50" y="4997379"/>
            <a:ext cx="1328738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413707" y="4997379"/>
            <a:ext cx="46805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4800" b="1" i="1" dirty="0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e-</a:t>
            </a:r>
            <a:r>
              <a:rPr lang="es-ES" sz="4800" b="1" i="1" dirty="0" err="1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predictD</a:t>
            </a:r>
            <a:endParaRPr lang="es-ES" sz="4800" b="1" i="1" dirty="0">
              <a:ln w="1905"/>
              <a:gradFill>
                <a:gsLst>
                  <a:gs pos="0">
                    <a:srgbClr val="B9B98A">
                      <a:shade val="20000"/>
                      <a:satMod val="200000"/>
                    </a:srgbClr>
                  </a:gs>
                  <a:gs pos="78000">
                    <a:srgbClr val="B9B98A">
                      <a:tint val="90000"/>
                      <a:shade val="89000"/>
                      <a:satMod val="220000"/>
                    </a:srgbClr>
                  </a:gs>
                  <a:gs pos="100000">
                    <a:srgbClr val="B9B9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OCR A Extended" panose="02010509020102010303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C:\Users\Usuario\Pictures\al fondo el cielo 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50370"/>
            <a:ext cx="4558852" cy="302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962641"/>
            <a:ext cx="2695639" cy="70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11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US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Mediciones</a:t>
            </a:r>
            <a:r>
              <a:rPr lang="en-US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durante</a:t>
            </a:r>
            <a:r>
              <a:rPr lang="en-US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el </a:t>
            </a:r>
            <a:r>
              <a:rPr lang="en-US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seguimiento</a:t>
            </a:r>
            <a:endParaRPr lang="en-US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2876437"/>
              </p:ext>
            </p:extLst>
          </p:nvPr>
        </p:nvGraphicFramePr>
        <p:xfrm>
          <a:off x="535026" y="1700808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656184"/>
                <a:gridCol w="1584176"/>
                <a:gridCol w="1584176"/>
                <a:gridCol w="1604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OCR A Extended" panose="02010509020102010303" pitchFamily="50" charset="0"/>
                        </a:rPr>
                        <a:t>Línea</a:t>
                      </a:r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 base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3 </a:t>
                      </a:r>
                      <a:r>
                        <a:rPr lang="en-US" dirty="0" err="1" smtClean="0">
                          <a:latin typeface="OCR A Extended" panose="02010509020102010303" pitchFamily="50" charset="0"/>
                        </a:rPr>
                        <a:t>meses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6 </a:t>
                      </a:r>
                      <a:r>
                        <a:rPr lang="en-US" dirty="0" err="1" smtClean="0">
                          <a:latin typeface="OCR A Extended" panose="02010509020102010303" pitchFamily="50" charset="0"/>
                        </a:rPr>
                        <a:t>meses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9 </a:t>
                      </a:r>
                      <a:r>
                        <a:rPr lang="en-US" dirty="0" err="1" smtClean="0">
                          <a:latin typeface="OCR A Extended" panose="02010509020102010303" pitchFamily="50" charset="0"/>
                        </a:rPr>
                        <a:t>meses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12 </a:t>
                      </a:r>
                      <a:r>
                        <a:rPr lang="en-US" dirty="0" err="1" smtClean="0">
                          <a:latin typeface="OCR A Extended" panose="02010509020102010303" pitchFamily="50" charset="0"/>
                        </a:rPr>
                        <a:t>meses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PHQ-9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OCR A Extended" panose="02010509020102010303" pitchFamily="50" charset="0"/>
                          <a:ea typeface="+mn-ea"/>
                          <a:cs typeface="+mn-cs"/>
                        </a:rPr>
                        <a:t>PHQ-9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OCR A Extended" panose="02010509020102010303" pitchFamily="50" charset="0"/>
                          <a:ea typeface="+mn-ea"/>
                          <a:cs typeface="+mn-cs"/>
                        </a:rPr>
                        <a:t>PHQ-9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OCR A Extended" panose="02010509020102010303" pitchFamily="50" charset="0"/>
                          <a:ea typeface="+mn-ea"/>
                          <a:cs typeface="+mn-cs"/>
                        </a:rPr>
                        <a:t>PHQ-9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OCR A Extended" panose="02010509020102010303" pitchFamily="50" charset="0"/>
                          <a:ea typeface="+mn-ea"/>
                          <a:cs typeface="+mn-cs"/>
                        </a:rPr>
                        <a:t>PHQ-9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GAD-7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GAD-7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GAD-7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GAD-7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GAD-7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predictD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predictD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PredictD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predictD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predictD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HRCU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HRCU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HRCU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CIDI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OCR A Extended" panose="02010509020102010303" pitchFamily="50" charset="0"/>
                        </a:rPr>
                        <a:t>CIDI</a:t>
                      </a:r>
                      <a:endParaRPr lang="en-US" dirty="0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Riesgo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Riesgo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Riesgo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Riesgo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Riesgo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F.Protect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F.Protect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F.Protect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F.Protect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F.Protect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Cuest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 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Satisfacc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Cuest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 </a:t>
                      </a:r>
                      <a:r>
                        <a:rPr lang="en-US" dirty="0" err="1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satisfacc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OCR A Extended" panose="02010509020102010303" pitchFamily="50" charset="0"/>
                        </a:rPr>
                        <a:t>.</a:t>
                      </a:r>
                      <a:endParaRPr lang="en-US" dirty="0">
                        <a:solidFill>
                          <a:srgbClr val="C00000"/>
                        </a:solidFill>
                        <a:latin typeface="OCR A Extended" panose="02010509020102010303" pitchFamily="50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827584" y="6482876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En </a:t>
            </a:r>
            <a:r>
              <a:rPr lang="en-US" sz="12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rojo</a:t>
            </a:r>
            <a:r>
              <a:rPr lang="en-US" sz="1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autocumplimentados</a:t>
            </a:r>
            <a:r>
              <a:rPr lang="en-US" sz="1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en la web </a:t>
            </a:r>
            <a:r>
              <a:rPr lang="en-US" sz="1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/  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En negro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heteroadministrados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por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teléfono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por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entrevistadoras</a:t>
            </a:r>
            <a:r>
              <a:rPr lang="en-US" sz="1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entrenadas</a:t>
            </a:r>
            <a:endParaRPr lang="en-US" sz="12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2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Criterios de inclusión-exclusión de pacientes</a:t>
            </a:r>
            <a:endParaRPr lang="es-ES" b="1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435280" cy="5162128"/>
          </a:xfrm>
        </p:spPr>
        <p:txBody>
          <a:bodyPr>
            <a:normAutofit/>
          </a:bodyPr>
          <a:lstStyle/>
          <a:p>
            <a:r>
              <a:rPr lang="es-ES" b="1" dirty="0" err="1" smtClean="0">
                <a:solidFill>
                  <a:srgbClr val="C00000"/>
                </a:solidFill>
              </a:rPr>
              <a:t>Screening</a:t>
            </a:r>
            <a:r>
              <a:rPr lang="es-ES" b="1" dirty="0" smtClean="0">
                <a:solidFill>
                  <a:srgbClr val="C00000"/>
                </a:solidFill>
              </a:rPr>
              <a:t> para exclusión (por MF):</a:t>
            </a:r>
            <a:endParaRPr lang="es-ES" b="1" dirty="0" smtClean="0"/>
          </a:p>
          <a:p>
            <a:pPr lvl="2"/>
            <a:r>
              <a:rPr lang="es-ES" dirty="0" smtClean="0"/>
              <a:t>Edad &lt;18 o &gt;55</a:t>
            </a:r>
          </a:p>
          <a:p>
            <a:pPr lvl="2"/>
            <a:r>
              <a:rPr lang="es-ES" dirty="0" smtClean="0"/>
              <a:t>No tener Smartphone para uso propio</a:t>
            </a:r>
          </a:p>
          <a:p>
            <a:pPr lvl="2"/>
            <a:r>
              <a:rPr lang="es-ES" dirty="0" smtClean="0"/>
              <a:t>No tener acceso a internet</a:t>
            </a:r>
          </a:p>
          <a:p>
            <a:pPr lvl="2"/>
            <a:r>
              <a:rPr lang="es-ES" dirty="0" smtClean="0"/>
              <a:t>Dificultad con el castellano</a:t>
            </a:r>
          </a:p>
          <a:p>
            <a:pPr lvl="2"/>
            <a:r>
              <a:rPr lang="es-ES" dirty="0" smtClean="0"/>
              <a:t>Enfermedad mental grave documentada (psicosis, bipolar, adicción, etc.)</a:t>
            </a:r>
          </a:p>
          <a:p>
            <a:pPr lvl="2"/>
            <a:r>
              <a:rPr lang="es-ES" dirty="0" smtClean="0"/>
              <a:t>Enfermedad física muy grave o terminal</a:t>
            </a:r>
          </a:p>
          <a:p>
            <a:pPr lvl="2"/>
            <a:r>
              <a:rPr lang="es-ES" dirty="0" smtClean="0"/>
              <a:t>Deterioro cognitivo documentado</a:t>
            </a:r>
          </a:p>
          <a:p>
            <a:pPr lvl="2"/>
            <a:r>
              <a:rPr lang="es-ES" dirty="0" smtClean="0"/>
              <a:t>Trastorno sensorial limitante (ceguera, sordera, etc.)</a:t>
            </a:r>
          </a:p>
          <a:p>
            <a:r>
              <a:rPr lang="es-ES" b="1" dirty="0" err="1" smtClean="0">
                <a:solidFill>
                  <a:srgbClr val="C00000"/>
                </a:solidFill>
              </a:rPr>
              <a:t>Screening</a:t>
            </a:r>
            <a:r>
              <a:rPr lang="es-ES" b="1" dirty="0" smtClean="0">
                <a:solidFill>
                  <a:srgbClr val="C00000"/>
                </a:solidFill>
              </a:rPr>
              <a:t> para inclusión (por entrevistadora):</a:t>
            </a:r>
            <a:endParaRPr lang="es-ES" dirty="0" smtClean="0"/>
          </a:p>
          <a:p>
            <a:pPr lvl="2"/>
            <a:r>
              <a:rPr lang="es-ES" dirty="0" smtClean="0"/>
              <a:t>PHQ&lt; 10 (no deprimido)</a:t>
            </a:r>
          </a:p>
          <a:p>
            <a:pPr lvl="2"/>
            <a:r>
              <a:rPr lang="es-ES" dirty="0" err="1" smtClean="0"/>
              <a:t>predictD</a:t>
            </a:r>
            <a:r>
              <a:rPr lang="es-ES" dirty="0" smtClean="0"/>
              <a:t> ≥</a:t>
            </a:r>
            <a:r>
              <a:rPr lang="es-ES" dirty="0"/>
              <a:t>10% </a:t>
            </a:r>
            <a:r>
              <a:rPr lang="es-ES" dirty="0" smtClean="0"/>
              <a:t>(riesgo </a:t>
            </a:r>
            <a:r>
              <a:rPr lang="es-ES" smtClean="0"/>
              <a:t>de depresión moderado-alto</a:t>
            </a:r>
            <a:r>
              <a:rPr lang="es-ES" dirty="0" smtClean="0"/>
              <a:t>)</a:t>
            </a:r>
          </a:p>
          <a:p>
            <a:pPr lvl="2"/>
            <a:r>
              <a:rPr lang="es-ES" dirty="0" smtClean="0"/>
              <a:t>Firma del consentimiento informado</a:t>
            </a:r>
          </a:p>
          <a:p>
            <a:pPr lvl="1"/>
            <a:endParaRPr lang="es-ES" dirty="0" smtClean="0"/>
          </a:p>
          <a:p>
            <a:pPr lvl="2"/>
            <a:endParaRPr lang="es-ES" dirty="0" smtClean="0"/>
          </a:p>
          <a:p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913437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093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3560"/>
            <a:ext cx="8229600" cy="9144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Reclutamiento</a:t>
            </a:r>
            <a:r>
              <a:rPr lang="en-US" b="1" dirty="0" smtClean="0">
                <a:solidFill>
                  <a:srgbClr val="C00000"/>
                </a:solidFill>
              </a:rPr>
              <a:t> para 1 MF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58456687"/>
              </p:ext>
            </p:extLst>
          </p:nvPr>
        </p:nvGraphicFramePr>
        <p:xfrm>
          <a:off x="1547664" y="1244322"/>
          <a:ext cx="609600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Flecha derecha"/>
          <p:cNvSpPr/>
          <p:nvPr/>
        </p:nvSpPr>
        <p:spPr>
          <a:xfrm>
            <a:off x="4925959" y="2108337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4870113" y="4267834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4925959" y="3200655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4860032" y="5373216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84168" y="1988840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180 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Algún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criterio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de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exclusión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o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rechaza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el screening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04248" y="306896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20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PHQ-9 </a:t>
            </a:r>
            <a:r>
              <a:rPr lang="en-US" sz="1600" dirty="0" smtClean="0">
                <a:solidFill>
                  <a:prstClr val="black"/>
                </a:solidFill>
                <a:latin typeface="Calibri"/>
                <a:cs typeface="Times New Roman"/>
              </a:rPr>
              <a:t>≥10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60232" y="414908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86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predictD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Times New Roman"/>
                <a:cs typeface="Times New Roman"/>
              </a:rPr>
              <a:t>&lt;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10%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381742" y="5229200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4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Rechazan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participar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500034" y="2786058"/>
            <a:ext cx="8429684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857224" y="1857364"/>
            <a:ext cx="527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MF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857224" y="3214686"/>
            <a:ext cx="1768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Entrevistadora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433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3560"/>
            <a:ext cx="8229600" cy="9144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Reclutamiento</a:t>
            </a:r>
            <a:r>
              <a:rPr lang="en-US" b="1" dirty="0" smtClean="0">
                <a:solidFill>
                  <a:srgbClr val="C00000"/>
                </a:solidFill>
              </a:rPr>
              <a:t> para 72 MF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152980337"/>
              </p:ext>
            </p:extLst>
          </p:nvPr>
        </p:nvGraphicFramePr>
        <p:xfrm>
          <a:off x="1547664" y="1244322"/>
          <a:ext cx="609600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Flecha derecha"/>
          <p:cNvSpPr/>
          <p:nvPr/>
        </p:nvSpPr>
        <p:spPr>
          <a:xfrm>
            <a:off x="4925959" y="2108337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endParaRPr lang="en-US" kern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4870113" y="4267834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endParaRPr lang="en-US" kern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4925959" y="3200655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endParaRPr lang="en-US" kern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4860032" y="5373216"/>
            <a:ext cx="1440160" cy="7200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endParaRPr lang="en-US" kern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84168" y="1988840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12.960 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Algún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criterio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de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exclusión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o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rechaza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el screening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04248" y="306896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1.440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PHQ-9 </a:t>
            </a:r>
            <a:r>
              <a:rPr lang="en-US" sz="1600" dirty="0" smtClean="0">
                <a:solidFill>
                  <a:prstClr val="black"/>
                </a:solidFill>
                <a:latin typeface="Calibri"/>
                <a:cs typeface="Times New Roman"/>
              </a:rPr>
              <a:t>≥ 10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60232" y="4149080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6.192</a:t>
            </a:r>
            <a:endParaRPr lang="en-US" sz="1600" dirty="0" smtClean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predictD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&lt; 10%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381742" y="5229200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latin typeface="Calibri"/>
              </a:rPr>
              <a:t>288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Rechazan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participar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500034" y="2786058"/>
            <a:ext cx="8429684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857224" y="1857364"/>
            <a:ext cx="527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MF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857224" y="3214686"/>
            <a:ext cx="1768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Entrevistadora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323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Visita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inicial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y 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única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: 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Objetivos</a:t>
            </a:r>
            <a:r>
              <a:rPr lang="en-GB" dirty="0">
                <a:latin typeface="OCR A Extended" panose="02010509020102010303" pitchFamily="50" charset="0"/>
              </a:rPr>
              <a:t/>
            </a:r>
            <a:br>
              <a:rPr lang="en-GB" dirty="0">
                <a:latin typeface="OCR A Extended" panose="02010509020102010303" pitchFamily="50" charset="0"/>
              </a:rPr>
            </a:br>
            <a:endParaRPr lang="en-GB" dirty="0"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74239"/>
            <a:ext cx="8229600" cy="54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Iniciar</a:t>
            </a:r>
            <a:r>
              <a:rPr lang="en-GB" sz="2000" dirty="0" smtClean="0"/>
              <a:t> </a:t>
            </a: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buena</a:t>
            </a:r>
            <a:r>
              <a:rPr lang="en-GB" sz="2000" dirty="0" smtClean="0"/>
              <a:t> </a:t>
            </a:r>
            <a:r>
              <a:rPr lang="en-GB" sz="2000" dirty="0" err="1" smtClean="0"/>
              <a:t>relación</a:t>
            </a:r>
            <a:r>
              <a:rPr lang="en-GB" sz="2000" dirty="0" smtClean="0"/>
              <a:t> </a:t>
            </a:r>
            <a:r>
              <a:rPr lang="en-GB" sz="2000" dirty="0" err="1" smtClean="0"/>
              <a:t>centrada</a:t>
            </a:r>
            <a:r>
              <a:rPr lang="en-GB" sz="2000" dirty="0" smtClean="0"/>
              <a:t> </a:t>
            </a:r>
            <a:r>
              <a:rPr lang="en-GB" sz="2000" dirty="0" err="1" smtClean="0"/>
              <a:t>en</a:t>
            </a:r>
            <a:r>
              <a:rPr lang="en-GB" sz="2000" dirty="0" smtClean="0"/>
              <a:t> el </a:t>
            </a:r>
            <a:r>
              <a:rPr lang="en-GB" sz="2000" dirty="0" err="1" smtClean="0"/>
              <a:t>paciente</a:t>
            </a:r>
            <a:endParaRPr lang="en-GB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Detectar</a:t>
            </a:r>
            <a:r>
              <a:rPr lang="en-GB" sz="2000" dirty="0" smtClean="0"/>
              <a:t> </a:t>
            </a:r>
            <a:r>
              <a:rPr lang="en-GB" sz="2000" dirty="0" err="1" smtClean="0"/>
              <a:t>dificultades</a:t>
            </a:r>
            <a:r>
              <a:rPr lang="en-GB" sz="2000" dirty="0" smtClean="0"/>
              <a:t> de </a:t>
            </a:r>
            <a:r>
              <a:rPr lang="en-GB" sz="2000" dirty="0" err="1" smtClean="0"/>
              <a:t>los</a:t>
            </a:r>
            <a:r>
              <a:rPr lang="en-GB" sz="2000" dirty="0" smtClean="0"/>
              <a:t> </a:t>
            </a:r>
            <a:r>
              <a:rPr lang="en-GB" sz="2000" dirty="0" err="1" smtClean="0"/>
              <a:t>pacientes</a:t>
            </a:r>
            <a:r>
              <a:rPr lang="en-GB" sz="2000" dirty="0" smtClean="0"/>
              <a:t> para </a:t>
            </a:r>
            <a:r>
              <a:rPr lang="en-GB" sz="2000" dirty="0" err="1" smtClean="0"/>
              <a:t>entender</a:t>
            </a:r>
            <a:r>
              <a:rPr lang="en-GB" sz="2000" dirty="0" smtClean="0"/>
              <a:t> y </a:t>
            </a:r>
            <a:r>
              <a:rPr lang="en-GB" sz="2000" dirty="0" err="1" smtClean="0"/>
              <a:t>seguir</a:t>
            </a:r>
            <a:r>
              <a:rPr lang="en-GB" sz="2000" dirty="0" smtClean="0"/>
              <a:t> el </a:t>
            </a:r>
            <a:r>
              <a:rPr lang="en-GB" sz="2000" dirty="0" err="1" smtClean="0"/>
              <a:t>programa</a:t>
            </a:r>
            <a:r>
              <a:rPr lang="en-GB" sz="2000" dirty="0" smtClean="0"/>
              <a:t> e-</a:t>
            </a:r>
            <a:r>
              <a:rPr lang="en-GB" sz="2000" dirty="0" err="1" smtClean="0"/>
              <a:t>predictD</a:t>
            </a:r>
            <a:endParaRPr lang="en-GB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Ayudar</a:t>
            </a:r>
            <a:r>
              <a:rPr lang="en-GB" sz="2000" dirty="0" smtClean="0"/>
              <a:t> a </a:t>
            </a:r>
            <a:r>
              <a:rPr lang="en-GB" sz="2000" dirty="0" err="1" smtClean="0"/>
              <a:t>los</a:t>
            </a:r>
            <a:r>
              <a:rPr lang="en-GB" sz="2000" dirty="0" smtClean="0"/>
              <a:t> </a:t>
            </a:r>
            <a:r>
              <a:rPr lang="en-GB" sz="2000" dirty="0" err="1" smtClean="0"/>
              <a:t>pacientes</a:t>
            </a:r>
            <a:r>
              <a:rPr lang="en-GB" sz="2000" dirty="0" smtClean="0"/>
              <a:t> a </a:t>
            </a:r>
            <a:r>
              <a:rPr lang="en-GB" sz="2000" dirty="0" err="1" smtClean="0"/>
              <a:t>entender</a:t>
            </a:r>
            <a:r>
              <a:rPr lang="en-GB" sz="2000" dirty="0" smtClean="0"/>
              <a:t> el primer </a:t>
            </a:r>
            <a:r>
              <a:rPr lang="en-GB" sz="2000" dirty="0" err="1" smtClean="0"/>
              <a:t>informe</a:t>
            </a:r>
            <a:r>
              <a:rPr lang="en-GB" sz="2000" dirty="0" smtClean="0"/>
              <a:t> de </a:t>
            </a:r>
            <a:r>
              <a:rPr lang="en-GB" sz="2000" dirty="0" err="1" smtClean="0"/>
              <a:t>riesgo</a:t>
            </a:r>
            <a:r>
              <a:rPr lang="en-GB" sz="2000" dirty="0" smtClean="0"/>
              <a:t> de </a:t>
            </a:r>
            <a:r>
              <a:rPr lang="en-GB" sz="2000" dirty="0" err="1" smtClean="0"/>
              <a:t>depresión</a:t>
            </a:r>
            <a:r>
              <a:rPr lang="en-GB" sz="2000" dirty="0" smtClean="0"/>
              <a:t> </a:t>
            </a:r>
            <a:r>
              <a:rPr lang="en-GB" sz="2000" dirty="0" err="1" smtClean="0"/>
              <a:t>personalizado</a:t>
            </a:r>
            <a:r>
              <a:rPr lang="en-GB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Clarificar</a:t>
            </a:r>
            <a:r>
              <a:rPr lang="en-GB" sz="2000" dirty="0" smtClean="0"/>
              <a:t> </a:t>
            </a:r>
            <a:r>
              <a:rPr lang="en-GB" sz="2000" dirty="0" err="1" smtClean="0"/>
              <a:t>los</a:t>
            </a:r>
            <a:r>
              <a:rPr lang="en-GB" sz="2000" dirty="0" smtClean="0"/>
              <a:t> roles y </a:t>
            </a:r>
            <a:r>
              <a:rPr lang="en-GB" sz="2000" dirty="0" err="1" smtClean="0"/>
              <a:t>expectativas</a:t>
            </a:r>
            <a:r>
              <a:rPr lang="en-GB" sz="2000" dirty="0" smtClean="0"/>
              <a:t> (el </a:t>
            </a:r>
            <a:r>
              <a:rPr lang="en-GB" sz="2000" dirty="0" err="1" smtClean="0"/>
              <a:t>paciente</a:t>
            </a:r>
            <a:r>
              <a:rPr lang="en-GB" sz="2000" dirty="0" smtClean="0"/>
              <a:t> </a:t>
            </a:r>
            <a:r>
              <a:rPr lang="en-GB" sz="2000" dirty="0" err="1" smtClean="0"/>
              <a:t>como</a:t>
            </a:r>
            <a:r>
              <a:rPr lang="en-GB" sz="2000" dirty="0" smtClean="0"/>
              <a:t> </a:t>
            </a:r>
            <a:r>
              <a:rPr lang="en-GB" sz="2000" dirty="0" err="1" smtClean="0"/>
              <a:t>empoderado</a:t>
            </a:r>
            <a:r>
              <a:rPr lang="en-GB" sz="2000" dirty="0" smtClean="0"/>
              <a:t> y principal </a:t>
            </a:r>
            <a:r>
              <a:rPr lang="en-GB" sz="2000" dirty="0" err="1" smtClean="0"/>
              <a:t>protagonista</a:t>
            </a:r>
            <a:r>
              <a:rPr lang="en-GB" sz="2000" dirty="0" smtClean="0"/>
              <a:t> y el </a:t>
            </a:r>
            <a:r>
              <a:rPr lang="en-GB" sz="2000" dirty="0" err="1" smtClean="0"/>
              <a:t>médico</a:t>
            </a:r>
            <a:r>
              <a:rPr lang="en-GB" sz="2000" dirty="0" smtClean="0"/>
              <a:t> </a:t>
            </a:r>
            <a:r>
              <a:rPr lang="en-GB" sz="2000" dirty="0" err="1" smtClean="0"/>
              <a:t>como</a:t>
            </a:r>
            <a:r>
              <a:rPr lang="en-GB" sz="2000" dirty="0" smtClean="0"/>
              <a:t> </a:t>
            </a:r>
            <a:r>
              <a:rPr lang="en-GB" sz="2000" dirty="0" err="1" smtClean="0"/>
              <a:t>facilitador</a:t>
            </a:r>
            <a:r>
              <a:rPr lang="en-GB" sz="2000" dirty="0" smtClean="0"/>
              <a:t>) y la </a:t>
            </a:r>
            <a:r>
              <a:rPr lang="en-GB" sz="2000" dirty="0" err="1" smtClean="0"/>
              <a:t>organización</a:t>
            </a:r>
            <a:r>
              <a:rPr lang="en-GB" sz="2000" dirty="0" smtClean="0"/>
              <a:t> de las </a:t>
            </a:r>
            <a:r>
              <a:rPr lang="en-GB" sz="2000" dirty="0" err="1" smtClean="0"/>
              <a:t>comunicaciones</a:t>
            </a:r>
            <a:r>
              <a:rPr lang="en-GB" sz="2000" dirty="0" smtClean="0"/>
              <a:t> entre </a:t>
            </a:r>
            <a:r>
              <a:rPr lang="en-GB" sz="2000" dirty="0" err="1" smtClean="0"/>
              <a:t>paciente</a:t>
            </a:r>
            <a:r>
              <a:rPr lang="en-GB" sz="2000" dirty="0" smtClean="0"/>
              <a:t> y MF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Motivar</a:t>
            </a:r>
            <a:r>
              <a:rPr lang="en-GB" sz="2000" dirty="0" smtClean="0"/>
              <a:t>, </a:t>
            </a:r>
            <a:r>
              <a:rPr lang="en-GB" sz="2000" dirty="0" err="1" smtClean="0"/>
              <a:t>activar</a:t>
            </a:r>
            <a:r>
              <a:rPr lang="en-GB" sz="2000" dirty="0" smtClean="0"/>
              <a:t> y </a:t>
            </a:r>
            <a:r>
              <a:rPr lang="en-GB" sz="2000" dirty="0" err="1" smtClean="0"/>
              <a:t>empoderar</a:t>
            </a:r>
            <a:r>
              <a:rPr lang="en-GB" sz="2000" dirty="0" smtClean="0"/>
              <a:t> a </a:t>
            </a:r>
            <a:r>
              <a:rPr lang="en-GB" sz="2000" dirty="0" err="1" smtClean="0"/>
              <a:t>los</a:t>
            </a:r>
            <a:r>
              <a:rPr lang="en-GB" sz="2000" dirty="0" smtClean="0"/>
              <a:t> </a:t>
            </a:r>
            <a:r>
              <a:rPr lang="en-GB" sz="2000" dirty="0" err="1" smtClean="0"/>
              <a:t>pacientes</a:t>
            </a:r>
            <a:r>
              <a:rPr lang="en-GB" sz="2000" dirty="0" smtClean="0"/>
              <a:t> para </a:t>
            </a:r>
            <a:r>
              <a:rPr lang="en-GB" sz="2000" dirty="0" err="1" smtClean="0"/>
              <a:t>prevenir</a:t>
            </a:r>
            <a:r>
              <a:rPr lang="en-GB" sz="2000" dirty="0" smtClean="0"/>
              <a:t> la </a:t>
            </a:r>
            <a:r>
              <a:rPr lang="en-GB" sz="2000" dirty="0" err="1" smtClean="0"/>
              <a:t>depresión</a:t>
            </a:r>
            <a:endParaRPr lang="en-GB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Ayudar</a:t>
            </a:r>
            <a:r>
              <a:rPr lang="en-GB" sz="2000" dirty="0" smtClean="0"/>
              <a:t> a los </a:t>
            </a:r>
            <a:r>
              <a:rPr lang="en-GB" sz="2000" dirty="0" err="1" smtClean="0"/>
              <a:t>pacientes</a:t>
            </a:r>
            <a:r>
              <a:rPr lang="en-GB" sz="2000" dirty="0" smtClean="0"/>
              <a:t> a </a:t>
            </a:r>
            <a:r>
              <a:rPr lang="en-GB" sz="2000" dirty="0" err="1" smtClean="0"/>
              <a:t>decidir</a:t>
            </a:r>
            <a:r>
              <a:rPr lang="en-GB" sz="2000" dirty="0" smtClean="0"/>
              <a:t> </a:t>
            </a:r>
            <a:r>
              <a:rPr lang="en-GB" sz="2000" dirty="0" err="1" smtClean="0"/>
              <a:t>su</a:t>
            </a:r>
            <a:r>
              <a:rPr lang="en-GB" sz="2000" dirty="0" smtClean="0"/>
              <a:t> Plan </a:t>
            </a:r>
            <a:r>
              <a:rPr lang="en-GB" sz="2000" dirty="0" err="1" smtClean="0"/>
              <a:t>Personalizado</a:t>
            </a:r>
            <a:r>
              <a:rPr lang="en-GB" sz="2000" dirty="0" smtClean="0"/>
              <a:t> de </a:t>
            </a:r>
            <a:r>
              <a:rPr lang="en-GB" sz="2000" dirty="0" err="1" smtClean="0"/>
              <a:t>Prevención</a:t>
            </a:r>
            <a:endParaRPr lang="en-GB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000" dirty="0" err="1" smtClean="0"/>
              <a:t>Estimiular</a:t>
            </a:r>
            <a:r>
              <a:rPr lang="en-GB" sz="2000" dirty="0" smtClean="0"/>
              <a:t> la </a:t>
            </a:r>
            <a:r>
              <a:rPr lang="en-GB" sz="2000" dirty="0" err="1" smtClean="0"/>
              <a:t>adherencia</a:t>
            </a:r>
            <a:r>
              <a:rPr lang="en-GB" sz="2000" dirty="0" smtClean="0"/>
              <a:t> al </a:t>
            </a:r>
            <a:r>
              <a:rPr lang="en-GB" sz="2000" dirty="0" err="1" smtClean="0"/>
              <a:t>programa</a:t>
            </a:r>
            <a:r>
              <a:rPr lang="en-GB" sz="2000" dirty="0" smtClean="0"/>
              <a:t> e-</a:t>
            </a:r>
            <a:r>
              <a:rPr lang="en-GB" sz="2000" dirty="0" err="1" smtClean="0"/>
              <a:t>predictD</a:t>
            </a:r>
            <a:endParaRPr lang="en-GB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668" y="5913437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851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92199631"/>
              </p:ext>
            </p:extLst>
          </p:nvPr>
        </p:nvGraphicFramePr>
        <p:xfrm>
          <a:off x="357158" y="132543"/>
          <a:ext cx="8484002" cy="658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427"/>
                <a:gridCol w="5058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OBJETIVO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GUIÓN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Saludar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dirty="0" smtClean="0"/>
                        <a:t>y encuadrar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Sra. X gracias por venir a esta entrevista,  el objetivo de la misma es hablar del programa de prevención de la depresión que usted ha iniciado en su móvil y estaremos aproximadamente unos 15 minutos </a:t>
                      </a:r>
                      <a:endParaRPr lang="es-ES" sz="1200" dirty="0"/>
                    </a:p>
                  </a:txBody>
                  <a:tcPr/>
                </a:tc>
              </a:tr>
              <a:tr h="269313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Pregunta inicial abierta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¿Cómo le fue con el</a:t>
                      </a:r>
                      <a:r>
                        <a:rPr lang="es-ES" sz="1200" baseline="0" dirty="0" smtClean="0"/>
                        <a:t> plan de prevención de la depresión en el móvil</a:t>
                      </a:r>
                      <a:r>
                        <a:rPr lang="es-ES" sz="1200" dirty="0" smtClean="0"/>
                        <a:t>?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baseline="0" dirty="0" smtClean="0"/>
                        <a:t>Escucha activa </a:t>
                      </a:r>
                      <a:r>
                        <a:rPr lang="es-ES" sz="1200" b="1" dirty="0" smtClean="0"/>
                        <a:t>sobre sus factores de riesgo, protectores y recursos específicos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¿Qué entendió usted del informe que en</a:t>
                      </a:r>
                      <a:r>
                        <a:rPr lang="es-ES" sz="1200" baseline="0" dirty="0" smtClean="0"/>
                        <a:t> el móvil se </a:t>
                      </a:r>
                      <a:r>
                        <a:rPr lang="es-ES" sz="1200" dirty="0" smtClean="0"/>
                        <a:t>le dio sobre sus respuestas a los cuestionarios?, el informe dice que usted tiene problemas con el sueño, ¿es así?; también dice que se siente poco apoyada, ¿como vive usted eso?, ¿a qué se refiere?,…</a:t>
                      </a:r>
                    </a:p>
                  </a:txBody>
                  <a:tcPr/>
                </a:tc>
              </a:tr>
              <a:tr h="252153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Detectar emociones y empatizar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Veo que usted lo está pasando mal, realmente es una situación difícil…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Invitar al paciente a verbalizar actitudes y conductas que ya está haciendo para prevenir la depresión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Como usted ya sabe en estos momentos usted no está deprimida y eso se debe en parte a que ya está haciendo cosas para prevenir la depresión, ¿me podría decir alguna de ellas?</a:t>
                      </a:r>
                    </a:p>
                  </a:txBody>
                  <a:tcPr/>
                </a:tc>
              </a:tr>
              <a:tr h="273857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Reforzar aquellas que sean pertinentes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Efectivamente, lo de hacer ejercicio previene</a:t>
                      </a:r>
                      <a:r>
                        <a:rPr lang="es-ES" sz="1200" baseline="0" dirty="0" smtClean="0"/>
                        <a:t> la depresión…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Invitar al paciente a sugerir nuevas actitudes y conductas para prevenir la depresión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Además de las cosas que usted me ha dicho que ya hace para prevenir la depresión, ¿hay alguna otra cosa que también podría hacer para prevenirla?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Preguntar sobre el Plan</a:t>
                      </a:r>
                      <a:r>
                        <a:rPr lang="es-ES" sz="1200" b="1" baseline="0" dirty="0" smtClean="0"/>
                        <a:t> Personalizado de Prevención (PPP) </a:t>
                      </a:r>
                      <a:r>
                        <a:rPr lang="es-ES" sz="1200" b="1" dirty="0" smtClean="0"/>
                        <a:t>que le ha sugerido la APP y ayudar</a:t>
                      </a:r>
                      <a:r>
                        <a:rPr lang="es-ES" sz="1200" b="1" baseline="0" dirty="0" smtClean="0"/>
                        <a:t> a que lo entienda</a:t>
                      </a:r>
                      <a:r>
                        <a:rPr lang="es-ES" sz="1200" b="1" dirty="0" smtClean="0"/>
                        <a:t>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¿Qué le parece los PPP que se le ha sugerido en</a:t>
                      </a:r>
                      <a:r>
                        <a:rPr lang="es-ES" sz="1200" baseline="0" dirty="0" smtClean="0"/>
                        <a:t> el móvil</a:t>
                      </a:r>
                      <a:r>
                        <a:rPr lang="es-ES" sz="1200" dirty="0" smtClean="0"/>
                        <a:t>?, ¿cuál de los programas de prevención le apetecería hacer?, ¿hay algún programa de prevención que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no entienda de que va?,…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Reforzar la adherencia a la intervención 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Su participación en este programa posiblemente le mejore su calidad de vida física y mental y también le ayudará a enfrentarse de forma más eficaz a sus problemas, por eso le animo a que vaya realizando las tareas de los programas de prevención que usted elija en el móvil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Cerrar la entrevista y comunicar su actitud de “puerta abierta”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Hoy</a:t>
                      </a:r>
                      <a:r>
                        <a:rPr lang="es-ES" sz="1200" baseline="0" dirty="0" smtClean="0"/>
                        <a:t> mismo yo le escribiré mis sugerencias de prevención y mañana podrá conocerlas en su móvil.  Entonces usted ya podrá elegir el o los programas de prevención que quiera y podrá usarlos durante todo el estudio. Cada 3 meses el móvil le volverá a pedir que rellene de nuevo los cuestionarios para ver si ha mejorado su salud física y mental.  </a:t>
                      </a:r>
                    </a:p>
                    <a:p>
                      <a:r>
                        <a:rPr lang="es-ES" sz="1200" baseline="0" dirty="0" smtClean="0"/>
                        <a:t>Ya sabe que puede venir a consultarme cuando usted quiera, bien por motivo de este programa de prevención o por lo que usted considere.</a:t>
                      </a:r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59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Formación</a:t>
            </a:r>
            <a:r>
              <a:rPr lang="en-GB" dirty="0">
                <a:latin typeface="OCR A Extended" panose="02010509020102010303" pitchFamily="50" charset="0"/>
              </a:rPr>
              <a:t/>
            </a:r>
            <a:br>
              <a:rPr lang="en-GB" dirty="0">
                <a:latin typeface="OCR A Extended" panose="02010509020102010303" pitchFamily="50" charset="0"/>
              </a:rPr>
            </a:br>
            <a:endParaRPr lang="en-GB" dirty="0">
              <a:latin typeface="OCR A Extended" panose="02010509020102010303" pitchFamily="50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539552" y="1635750"/>
            <a:ext cx="8229600" cy="4937760"/>
          </a:xfrm>
        </p:spPr>
        <p:txBody>
          <a:bodyPr>
            <a:normAutofit/>
          </a:bodyPr>
          <a:lstStyle/>
          <a:p>
            <a:r>
              <a:rPr lang="es-ES" sz="2000" dirty="0" smtClean="0"/>
              <a:t>Sólo a los MF asignados al grupo de intervención</a:t>
            </a:r>
          </a:p>
          <a:p>
            <a:r>
              <a:rPr lang="es-ES" sz="2000" dirty="0" smtClean="0"/>
              <a:t>10 horas presenciales + 5  horas online</a:t>
            </a:r>
          </a:p>
          <a:p>
            <a:r>
              <a:rPr lang="es-ES" sz="2000" dirty="0" smtClean="0"/>
              <a:t>Acreditación en trámite</a:t>
            </a:r>
          </a:p>
          <a:p>
            <a:r>
              <a:rPr lang="es-ES" sz="2000" dirty="0" smtClean="0"/>
              <a:t>Objetivos:</a:t>
            </a:r>
          </a:p>
          <a:p>
            <a:pPr lvl="1"/>
            <a:r>
              <a:rPr lang="es-ES" sz="1700" dirty="0" smtClean="0"/>
              <a:t>Conocer la intervención e-</a:t>
            </a:r>
            <a:r>
              <a:rPr lang="es-ES" sz="1700" dirty="0" err="1" smtClean="0"/>
              <a:t>predictD</a:t>
            </a:r>
            <a:endParaRPr lang="es-ES" sz="1700" dirty="0" smtClean="0"/>
          </a:p>
          <a:p>
            <a:pPr lvl="1"/>
            <a:r>
              <a:rPr lang="es-ES" sz="1700" dirty="0" smtClean="0"/>
              <a:t>Capacitar al MF para la prevención de la depresión en AP</a:t>
            </a:r>
          </a:p>
          <a:p>
            <a:pPr lvl="1"/>
            <a:r>
              <a:rPr lang="es-ES" sz="1700" dirty="0" smtClean="0"/>
              <a:t>Entrenar la única entrevista de intervención</a:t>
            </a:r>
          </a:p>
          <a:p>
            <a:r>
              <a:rPr lang="es-ES" sz="2000" dirty="0" err="1" smtClean="0"/>
              <a:t>Métodologia</a:t>
            </a:r>
            <a:r>
              <a:rPr lang="es-ES" sz="2000" dirty="0" smtClean="0"/>
              <a:t>:  </a:t>
            </a:r>
          </a:p>
          <a:p>
            <a:pPr lvl="1"/>
            <a:r>
              <a:rPr lang="es-ES" sz="1700" dirty="0" smtClean="0"/>
              <a:t>Videos, Micro-vídeos, </a:t>
            </a:r>
            <a:r>
              <a:rPr lang="es-ES" sz="1700" dirty="0" err="1" smtClean="0"/>
              <a:t>rolplaying</a:t>
            </a:r>
            <a:endParaRPr lang="es-ES" sz="1700" dirty="0" smtClean="0"/>
          </a:p>
          <a:p>
            <a:pPr lvl="1"/>
            <a:r>
              <a:rPr lang="es-ES" sz="1700" dirty="0" err="1" smtClean="0"/>
              <a:t>Feedback</a:t>
            </a:r>
            <a:r>
              <a:rPr lang="es-ES" sz="1700" dirty="0" smtClean="0"/>
              <a:t> grabaciones</a:t>
            </a:r>
          </a:p>
          <a:p>
            <a:pPr lvl="1"/>
            <a:r>
              <a:rPr lang="es-ES" sz="1700" dirty="0" smtClean="0"/>
              <a:t>Web de profesionales</a:t>
            </a:r>
          </a:p>
          <a:p>
            <a:pPr lvl="1"/>
            <a:r>
              <a:rPr lang="es-ES" sz="1700" dirty="0" smtClean="0"/>
              <a:t>Blog de MF del grupo de intervención</a:t>
            </a:r>
            <a:endParaRPr lang="es-ES" sz="17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668" y="5913437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1744283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57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¿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Qué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hay que 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hacer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?</a:t>
            </a:r>
            <a:b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</a:b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Qué</a:t>
            </a:r>
            <a:r>
              <a:rPr lang="en-GB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 </a:t>
            </a:r>
            <a:r>
              <a:rPr lang="en-GB" sz="4000" dirty="0" err="1" smtClean="0">
                <a:solidFill>
                  <a:srgbClr val="C00000"/>
                </a:solidFill>
                <a:latin typeface="OCR A Extended" panose="02010509020102010303" pitchFamily="50" charset="0"/>
              </a:rPr>
              <a:t>ofrecemos</a:t>
            </a:r>
            <a:r>
              <a:rPr lang="en-GB" dirty="0">
                <a:latin typeface="OCR A Extended" panose="02010509020102010303" pitchFamily="50" charset="0"/>
              </a:rPr>
              <a:t/>
            </a:r>
            <a:br>
              <a:rPr lang="en-GB" dirty="0">
                <a:latin typeface="OCR A Extended" panose="02010509020102010303" pitchFamily="50" charset="0"/>
              </a:rPr>
            </a:br>
            <a:endParaRPr lang="en-GB" dirty="0">
              <a:latin typeface="OCR A Extended" panose="02010509020102010303" pitchFamily="50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306342"/>
          </a:xfrm>
        </p:spPr>
        <p:txBody>
          <a:bodyPr>
            <a:normAutofit lnSpcReduction="10000"/>
          </a:bodyPr>
          <a:lstStyle/>
          <a:p>
            <a:r>
              <a:rPr lang="es-ES" b="1" dirty="0" smtClean="0"/>
              <a:t>Criterio de inclusión para MF</a:t>
            </a:r>
          </a:p>
          <a:p>
            <a:pPr lvl="1"/>
            <a:r>
              <a:rPr lang="es-ES" dirty="0" smtClean="0"/>
              <a:t>Permanecer en el cupo durante el año de seguimiento</a:t>
            </a:r>
          </a:p>
          <a:p>
            <a:pPr marL="274320" lvl="1" indent="0">
              <a:buNone/>
            </a:pPr>
            <a:endParaRPr lang="es-ES" dirty="0" smtClean="0"/>
          </a:p>
          <a:p>
            <a:r>
              <a:rPr lang="es-ES" b="1" dirty="0" smtClean="0"/>
              <a:t>MF grupo control </a:t>
            </a:r>
            <a:r>
              <a:rPr lang="es-ES" dirty="0" smtClean="0"/>
              <a:t>(</a:t>
            </a:r>
            <a:r>
              <a:rPr lang="es-ES" dirty="0" smtClean="0">
                <a:solidFill>
                  <a:srgbClr val="C00000"/>
                </a:solidFill>
              </a:rPr>
              <a:t>100 €</a:t>
            </a:r>
            <a:r>
              <a:rPr lang="es-ES" dirty="0" smtClean="0"/>
              <a:t>):</a:t>
            </a:r>
          </a:p>
          <a:p>
            <a:pPr lvl="1"/>
            <a:r>
              <a:rPr lang="es-ES" dirty="0" smtClean="0"/>
              <a:t>Reclutar 10 pacientes válidos en la consulta</a:t>
            </a:r>
          </a:p>
          <a:p>
            <a:pPr lvl="1"/>
            <a:r>
              <a:rPr lang="es-ES" dirty="0" smtClean="0"/>
              <a:t>Contestar un pequeño cuestionario</a:t>
            </a:r>
          </a:p>
          <a:p>
            <a:pPr marL="274320" lvl="1" indent="0">
              <a:buNone/>
            </a:pPr>
            <a:endParaRPr lang="es-ES" dirty="0" smtClean="0"/>
          </a:p>
          <a:p>
            <a:r>
              <a:rPr lang="es-ES" b="1" dirty="0" smtClean="0"/>
              <a:t>MF grupo intervención </a:t>
            </a:r>
            <a:r>
              <a:rPr lang="es-ES" dirty="0" smtClean="0"/>
              <a:t>(</a:t>
            </a:r>
            <a:r>
              <a:rPr lang="es-ES" dirty="0" smtClean="0">
                <a:solidFill>
                  <a:srgbClr val="C00000"/>
                </a:solidFill>
              </a:rPr>
              <a:t>320€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Reclutar 10 pacientes válidos en la consulta</a:t>
            </a:r>
          </a:p>
          <a:p>
            <a:pPr lvl="1"/>
            <a:r>
              <a:rPr lang="es-ES" dirty="0" smtClean="0"/>
              <a:t>Curso de formación acreditado</a:t>
            </a:r>
          </a:p>
          <a:p>
            <a:pPr lvl="1"/>
            <a:r>
              <a:rPr lang="es-ES" dirty="0" smtClean="0"/>
              <a:t>Realizar las 10 entrevistas de intervención de 15 minutos</a:t>
            </a:r>
          </a:p>
          <a:p>
            <a:pPr lvl="1"/>
            <a:r>
              <a:rPr lang="es-ES" dirty="0" smtClean="0"/>
              <a:t>Grabar al menos 3 de las 10 entrevistas en audio</a:t>
            </a:r>
          </a:p>
          <a:p>
            <a:pPr lvl="1"/>
            <a:r>
              <a:rPr lang="es-ES" dirty="0" smtClean="0"/>
              <a:t>Contestar un pequeño cuestionario</a:t>
            </a:r>
            <a:endParaRPr lang="es-E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668" y="5913437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422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user\AppData\Local\Microsoft\Windows\Temporary Internet Files\Low\Content.IE5\0KWVUCTM\MP90039883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545" y="0"/>
            <a:ext cx="1786409" cy="127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755576" y="260648"/>
            <a:ext cx="50405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6000" b="1" i="1" dirty="0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e-</a:t>
            </a:r>
            <a:r>
              <a:rPr lang="es-ES" sz="6000" b="1" i="1" dirty="0" err="1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predictD</a:t>
            </a:r>
            <a:endParaRPr lang="es-ES" sz="6000" b="1" i="1" dirty="0">
              <a:ln w="1905"/>
              <a:gradFill>
                <a:gsLst>
                  <a:gs pos="0">
                    <a:srgbClr val="B9B98A">
                      <a:shade val="20000"/>
                      <a:satMod val="200000"/>
                    </a:srgbClr>
                  </a:gs>
                  <a:gs pos="78000">
                    <a:srgbClr val="B9B98A">
                      <a:tint val="90000"/>
                      <a:shade val="89000"/>
                      <a:satMod val="220000"/>
                    </a:srgbClr>
                  </a:gs>
                  <a:gs pos="100000">
                    <a:srgbClr val="B9B9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OCR A Extended" panose="02010509020102010303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C:\Users\Usuario\Pictures\al fondo el cielo 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6950708" cy="461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60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7370"/>
            <a:ext cx="8229600" cy="9906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Introducción &amp; justificación (I)</a:t>
            </a:r>
            <a:endParaRPr lang="es-ES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s-ES" dirty="0" smtClean="0"/>
              <a:t>La depresión produce un gran </a:t>
            </a:r>
            <a:r>
              <a:rPr lang="es-ES" dirty="0" smtClean="0">
                <a:solidFill>
                  <a:srgbClr val="C00000"/>
                </a:solidFill>
              </a:rPr>
              <a:t>sufrimiento</a:t>
            </a:r>
            <a:r>
              <a:rPr lang="es-ES" dirty="0" smtClean="0"/>
              <a:t> en quien la padece y en sus familias y unos elevados </a:t>
            </a:r>
            <a:r>
              <a:rPr lang="es-ES" dirty="0" smtClean="0">
                <a:solidFill>
                  <a:srgbClr val="C00000"/>
                </a:solidFill>
              </a:rPr>
              <a:t>costes</a:t>
            </a:r>
            <a:r>
              <a:rPr lang="es-ES" dirty="0" smtClean="0"/>
              <a:t> para el sistema de salud, las empresas y la sociedad en general.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Actualmente la depresión ocupa el 3º lugar entre todas las enfermedades en </a:t>
            </a:r>
            <a:r>
              <a:rPr lang="es-ES" dirty="0" smtClean="0">
                <a:solidFill>
                  <a:srgbClr val="C00000"/>
                </a:solidFill>
              </a:rPr>
              <a:t>años vividos con discapacidad </a:t>
            </a:r>
            <a:r>
              <a:rPr lang="es-ES" dirty="0" smtClean="0"/>
              <a:t>y en 2030 será la  1ª en los países desarrollados. 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Desafortunadamente los tratamientos de la depresión solo consiguen reducir el 30% de los años vividos con discapacidad.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Uno de los motivos es el denominado ‘</a:t>
            </a:r>
            <a:r>
              <a:rPr lang="es-ES" dirty="0" smtClean="0">
                <a:solidFill>
                  <a:srgbClr val="C00000"/>
                </a:solidFill>
              </a:rPr>
              <a:t>gap preventivo</a:t>
            </a:r>
            <a:r>
              <a:rPr lang="es-ES" dirty="0" smtClean="0"/>
              <a:t>’: la incidencia de nuevos casos de depresión es muy elevada respecto a los casos ya existentes (prevalencia) y la única forma de evitar la aparición de casos nuevos es la prevención.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Actualmente  existen evidencias científicas sólidas de que </a:t>
            </a:r>
            <a:r>
              <a:rPr lang="es-ES" dirty="0" smtClean="0">
                <a:solidFill>
                  <a:srgbClr val="C00000"/>
                </a:solidFill>
              </a:rPr>
              <a:t>la prevención de la depresión es efectiva</a:t>
            </a:r>
            <a:r>
              <a:rPr lang="es-ES" dirty="0" smtClean="0"/>
              <a:t>,  aunque su tamaño del efecto es pequeño.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069044" y="6233400"/>
            <a:ext cx="2973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600" b="1" i="1" dirty="0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e-</a:t>
            </a:r>
            <a:r>
              <a:rPr lang="es-ES" sz="3600" b="1" i="1" dirty="0" err="1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predictD</a:t>
            </a:r>
            <a:endParaRPr lang="es-ES" sz="3600" b="1" i="1" dirty="0">
              <a:ln w="1905"/>
              <a:gradFill>
                <a:gsLst>
                  <a:gs pos="0">
                    <a:srgbClr val="B9B98A">
                      <a:shade val="20000"/>
                      <a:satMod val="200000"/>
                    </a:srgbClr>
                  </a:gs>
                  <a:gs pos="78000">
                    <a:srgbClr val="B9B98A">
                      <a:tint val="90000"/>
                      <a:shade val="89000"/>
                      <a:satMod val="220000"/>
                    </a:srgbClr>
                  </a:gs>
                  <a:gs pos="100000">
                    <a:srgbClr val="B9B9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OCR A Extended" panose="02010509020102010303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91323"/>
            <a:ext cx="1105597" cy="78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987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737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Introducción &amp; justificación (II)</a:t>
            </a:r>
            <a:endParaRPr lang="es-ES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s-ES" dirty="0" smtClean="0"/>
              <a:t>Sin embargo, </a:t>
            </a:r>
            <a:r>
              <a:rPr lang="es-ES" dirty="0" smtClean="0">
                <a:solidFill>
                  <a:srgbClr val="C00000"/>
                </a:solidFill>
              </a:rPr>
              <a:t>muy </a:t>
            </a:r>
            <a:r>
              <a:rPr lang="es-ES" dirty="0">
                <a:solidFill>
                  <a:srgbClr val="C00000"/>
                </a:solidFill>
              </a:rPr>
              <a:t>pocos ensayos </a:t>
            </a:r>
            <a:r>
              <a:rPr lang="es-ES" dirty="0"/>
              <a:t>de prevención de la depresión se han llevado a cabo </a:t>
            </a:r>
            <a:r>
              <a:rPr lang="es-ES" dirty="0">
                <a:solidFill>
                  <a:srgbClr val="C00000"/>
                </a:solidFill>
              </a:rPr>
              <a:t>en atención primaria </a:t>
            </a:r>
            <a:r>
              <a:rPr lang="es-ES" dirty="0"/>
              <a:t>y en sólo </a:t>
            </a:r>
            <a:r>
              <a:rPr lang="es-ES" dirty="0" smtClean="0"/>
              <a:t>2 </a:t>
            </a:r>
            <a:r>
              <a:rPr lang="es-ES" dirty="0"/>
              <a:t>la intervención fue implementada por médicos de familia.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Nuestro equipo realizó </a:t>
            </a:r>
            <a:r>
              <a:rPr lang="es-ES" dirty="0" smtClean="0">
                <a:solidFill>
                  <a:srgbClr val="C00000"/>
                </a:solidFill>
              </a:rPr>
              <a:t>el ensayo </a:t>
            </a:r>
            <a:r>
              <a:rPr lang="es-ES" dirty="0" err="1" smtClean="0">
                <a:solidFill>
                  <a:srgbClr val="C00000"/>
                </a:solidFill>
              </a:rPr>
              <a:t>predictD</a:t>
            </a:r>
            <a:r>
              <a:rPr lang="es-ES" dirty="0" smtClean="0">
                <a:solidFill>
                  <a:srgbClr val="C00000"/>
                </a:solidFill>
              </a:rPr>
              <a:t> </a:t>
            </a:r>
            <a:r>
              <a:rPr lang="es-ES" dirty="0" smtClean="0"/>
              <a:t>en el que se demostró que una breve entrevista del médico de familia con el paciente tiene un efecto preventivo sobre la depresión y la ansiedad y además es coste-efectiva.</a:t>
            </a:r>
          </a:p>
          <a:p>
            <a:pPr>
              <a:spcAft>
                <a:spcPts val="600"/>
              </a:spcAft>
            </a:pPr>
            <a:r>
              <a:rPr lang="es-ES" dirty="0" smtClean="0"/>
              <a:t>A la ya efectiva intervención </a:t>
            </a:r>
            <a:r>
              <a:rPr lang="es-ES" dirty="0" err="1" smtClean="0"/>
              <a:t>predictD</a:t>
            </a:r>
            <a:r>
              <a:rPr lang="es-ES" dirty="0" smtClean="0"/>
              <a:t> le hemos añadido una intervención personalizada,  auto-guiada, </a:t>
            </a:r>
            <a:r>
              <a:rPr lang="es-ES" dirty="0"/>
              <a:t> </a:t>
            </a:r>
            <a:r>
              <a:rPr lang="es-ES" dirty="0" err="1" smtClean="0"/>
              <a:t>multi</a:t>
            </a:r>
            <a:r>
              <a:rPr lang="es-ES" dirty="0" smtClean="0"/>
              <a:t>-componente y biopsicosocial que se implementa en el móvil de los pacientes, </a:t>
            </a:r>
            <a:r>
              <a:rPr lang="es-ES" dirty="0" smtClean="0">
                <a:solidFill>
                  <a:srgbClr val="C00000"/>
                </a:solidFill>
              </a:rPr>
              <a:t>la intervención e-</a:t>
            </a:r>
            <a:r>
              <a:rPr lang="es-ES" dirty="0" err="1" smtClean="0">
                <a:solidFill>
                  <a:srgbClr val="C00000"/>
                </a:solidFill>
              </a:rPr>
              <a:t>predictD</a:t>
            </a:r>
            <a:r>
              <a:rPr lang="es-ES" dirty="0" smtClean="0"/>
              <a:t>. </a:t>
            </a:r>
            <a:endParaRPr lang="es-ES" dirty="0"/>
          </a:p>
          <a:p>
            <a:pPr>
              <a:spcAft>
                <a:spcPts val="600"/>
              </a:spcAft>
            </a:pPr>
            <a:r>
              <a:rPr lang="es-ES" dirty="0" smtClean="0"/>
              <a:t>Además, a la intervención e-</a:t>
            </a:r>
            <a:r>
              <a:rPr lang="es-ES" dirty="0" err="1" smtClean="0"/>
              <a:t>predictD</a:t>
            </a:r>
            <a:r>
              <a:rPr lang="es-ES" dirty="0" smtClean="0"/>
              <a:t> le hemos incluido </a:t>
            </a:r>
            <a:r>
              <a:rPr lang="es-ES" dirty="0" smtClean="0">
                <a:solidFill>
                  <a:srgbClr val="C00000"/>
                </a:solidFill>
              </a:rPr>
              <a:t>algoritmos de riesgo </a:t>
            </a:r>
            <a:r>
              <a:rPr lang="es-ES" dirty="0" smtClean="0"/>
              <a:t>para predecir la depresión en el futuro y un </a:t>
            </a:r>
            <a:r>
              <a:rPr lang="es-ES" dirty="0" smtClean="0">
                <a:solidFill>
                  <a:srgbClr val="C00000"/>
                </a:solidFill>
              </a:rPr>
              <a:t>sistema de ayuda a las decisiones</a:t>
            </a:r>
            <a:r>
              <a:rPr lang="es-ES" dirty="0" smtClean="0"/>
              <a:t> para pacientes y MF que elaboran </a:t>
            </a:r>
            <a:r>
              <a:rPr lang="es-ES" dirty="0" smtClean="0">
                <a:solidFill>
                  <a:srgbClr val="C00000"/>
                </a:solidFill>
              </a:rPr>
              <a:t>planes personalizados de prevención</a:t>
            </a:r>
            <a:r>
              <a:rPr lang="es-ES" dirty="0" smtClean="0"/>
              <a:t> de la depresión que son monitorizados ofreciendo </a:t>
            </a:r>
            <a:r>
              <a:rPr lang="es-ES" dirty="0" err="1" smtClean="0"/>
              <a:t>feedback</a:t>
            </a:r>
            <a:r>
              <a:rPr lang="es-ES" dirty="0" smtClean="0"/>
              <a:t> a sus usuarios.</a:t>
            </a:r>
          </a:p>
          <a:p>
            <a:pPr>
              <a:spcAft>
                <a:spcPts val="600"/>
              </a:spcAft>
            </a:pPr>
            <a:endParaRPr lang="en-GB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5069044" y="6233400"/>
            <a:ext cx="2973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600" b="1" i="1" dirty="0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e-</a:t>
            </a:r>
            <a:r>
              <a:rPr lang="es-ES" sz="3600" b="1" i="1" dirty="0" err="1">
                <a:ln w="1905"/>
                <a:gradFill>
                  <a:gsLst>
                    <a:gs pos="0">
                      <a:srgbClr val="B9B98A">
                        <a:shade val="20000"/>
                        <a:satMod val="200000"/>
                      </a:srgbClr>
                    </a:gs>
                    <a:gs pos="78000">
                      <a:srgbClr val="B9B9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B9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OCR A Extended" panose="02010509020102010303" pitchFamily="50" charset="0"/>
                <a:ea typeface="Tahoma" panose="020B0604030504040204" pitchFamily="34" charset="0"/>
                <a:cs typeface="Tahoma" panose="020B0604030504040204" pitchFamily="34" charset="0"/>
              </a:rPr>
              <a:t>predictD</a:t>
            </a:r>
            <a:endParaRPr lang="es-ES" sz="3600" b="1" i="1" dirty="0">
              <a:ln w="1905"/>
              <a:gradFill>
                <a:gsLst>
                  <a:gs pos="0">
                    <a:srgbClr val="B9B98A">
                      <a:shade val="20000"/>
                      <a:satMod val="200000"/>
                    </a:srgbClr>
                  </a:gs>
                  <a:gs pos="78000">
                    <a:srgbClr val="B9B98A">
                      <a:tint val="90000"/>
                      <a:shade val="89000"/>
                      <a:satMod val="220000"/>
                    </a:srgbClr>
                  </a:gs>
                  <a:gs pos="100000">
                    <a:srgbClr val="B9B9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OCR A Extended" panose="02010509020102010303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91323"/>
            <a:ext cx="1105597" cy="78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14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rgbClr val="C00000"/>
                </a:solidFill>
              </a:rPr>
              <a:t>Objetivo principal</a:t>
            </a:r>
            <a:endParaRPr lang="es-ES" sz="4000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937760"/>
          </a:xfrm>
        </p:spPr>
        <p:txBody>
          <a:bodyPr>
            <a:normAutofit/>
          </a:bodyPr>
          <a:lstStyle/>
          <a:p>
            <a:r>
              <a:rPr lang="es-ES" sz="3600" dirty="0"/>
              <a:t>Diseñar, desarrollar y evaluar una intervención personalizada para prevenir la depresión basada </a:t>
            </a:r>
            <a:r>
              <a:rPr lang="es-ES" sz="3600" dirty="0" smtClean="0"/>
              <a:t>en tecnologías </a:t>
            </a:r>
            <a:r>
              <a:rPr lang="es-ES" sz="3600" dirty="0"/>
              <a:t>de la información y comunicación (TIC), algoritmos de riesgo predictivos y sistemas de apoyo a las </a:t>
            </a:r>
            <a:r>
              <a:rPr lang="es-ES" sz="3600" dirty="0" smtClean="0"/>
              <a:t>decisiones (DSS) para pacientes </a:t>
            </a:r>
            <a:r>
              <a:rPr lang="es-ES" sz="3600" dirty="0"/>
              <a:t>y médicos de familia</a:t>
            </a:r>
            <a:r>
              <a:rPr lang="es-ES" sz="3600" dirty="0" smtClean="0"/>
              <a:t>.</a:t>
            </a:r>
            <a:endParaRPr lang="en-US" sz="3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165304"/>
            <a:ext cx="333533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2833" y="6004122"/>
            <a:ext cx="1201167" cy="85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75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Objetivos secundarios</a:t>
            </a:r>
            <a:endParaRPr lang="es-ES" sz="4000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34219"/>
            <a:ext cx="8229600" cy="493776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s-ES" sz="2800" dirty="0" smtClean="0"/>
              <a:t>Evaluar </a:t>
            </a:r>
            <a:r>
              <a:rPr lang="es-ES" sz="2800" dirty="0"/>
              <a:t>la </a:t>
            </a:r>
            <a:r>
              <a:rPr lang="es-ES" sz="2800" b="1" dirty="0">
                <a:solidFill>
                  <a:srgbClr val="C00000"/>
                </a:solidFill>
              </a:rPr>
              <a:t>efectividad</a:t>
            </a:r>
            <a:r>
              <a:rPr lang="es-ES" sz="2800" dirty="0"/>
              <a:t> de la intervención e-</a:t>
            </a:r>
            <a:r>
              <a:rPr lang="es-ES" sz="2800" dirty="0" err="1"/>
              <a:t>predictD</a:t>
            </a:r>
            <a:r>
              <a:rPr lang="es-ES" sz="2800" dirty="0"/>
              <a:t> </a:t>
            </a:r>
            <a:r>
              <a:rPr lang="es-ES" sz="2800" dirty="0" smtClean="0"/>
              <a:t>para:</a:t>
            </a:r>
          </a:p>
          <a:p>
            <a:pPr lvl="1">
              <a:spcAft>
                <a:spcPts val="600"/>
              </a:spcAft>
            </a:pPr>
            <a:r>
              <a:rPr lang="es-ES" sz="2500" dirty="0" smtClean="0"/>
              <a:t>reducir </a:t>
            </a:r>
            <a:r>
              <a:rPr lang="es-ES" sz="2500" dirty="0"/>
              <a:t>el inicio de nuevos episodios de depresión mayor</a:t>
            </a:r>
            <a:r>
              <a:rPr lang="es-ES" sz="2500" dirty="0" smtClean="0"/>
              <a:t>.</a:t>
            </a:r>
          </a:p>
          <a:p>
            <a:pPr lvl="1">
              <a:spcAft>
                <a:spcPts val="600"/>
              </a:spcAft>
            </a:pPr>
            <a:r>
              <a:rPr lang="es-ES" sz="2500" dirty="0" smtClean="0"/>
              <a:t>reducir los síntomas depresivos, la probabilidad de depresión el próximo año y los síntomas ansiosos.</a:t>
            </a:r>
          </a:p>
          <a:p>
            <a:pPr lvl="1">
              <a:spcAft>
                <a:spcPts val="600"/>
              </a:spcAft>
            </a:pPr>
            <a:r>
              <a:rPr lang="es-ES" sz="2500" dirty="0" smtClean="0"/>
              <a:t>Mejorar la calidad de vida física y mental.</a:t>
            </a:r>
            <a:endParaRPr lang="es-ES" sz="2500" dirty="0"/>
          </a:p>
          <a:p>
            <a:pPr>
              <a:spcAft>
                <a:spcPts val="600"/>
              </a:spcAft>
            </a:pPr>
            <a:r>
              <a:rPr lang="es-ES" sz="2800" dirty="0" smtClean="0"/>
              <a:t>Evaluar </a:t>
            </a:r>
            <a:r>
              <a:rPr lang="es-ES" sz="2800" dirty="0"/>
              <a:t>el </a:t>
            </a:r>
            <a:r>
              <a:rPr lang="es-ES" sz="2800" b="1" dirty="0">
                <a:solidFill>
                  <a:srgbClr val="C00000"/>
                </a:solidFill>
              </a:rPr>
              <a:t>coste-efectividad y coste-utilidad </a:t>
            </a:r>
            <a:r>
              <a:rPr lang="es-ES" sz="2800" dirty="0"/>
              <a:t>de la intervención e-</a:t>
            </a:r>
            <a:r>
              <a:rPr lang="es-ES" sz="2800" dirty="0" err="1"/>
              <a:t>predictD</a:t>
            </a:r>
            <a:r>
              <a:rPr lang="es-ES" sz="2800" dirty="0"/>
              <a:t> para prevenir la </a:t>
            </a:r>
            <a:r>
              <a:rPr lang="es-ES" sz="2800" dirty="0" smtClean="0"/>
              <a:t>depresión.</a:t>
            </a:r>
          </a:p>
          <a:p>
            <a:pPr lvl="0">
              <a:spcAft>
                <a:spcPts val="600"/>
              </a:spcAft>
              <a:buClr>
                <a:srgbClr val="727CA3"/>
              </a:buClr>
            </a:pPr>
            <a:r>
              <a:rPr lang="es-ES" dirty="0">
                <a:solidFill>
                  <a:prstClr val="black"/>
                </a:solidFill>
              </a:rPr>
              <a:t>Evaluar la </a:t>
            </a:r>
            <a:r>
              <a:rPr lang="es-ES" b="1" dirty="0">
                <a:solidFill>
                  <a:srgbClr val="C00000"/>
                </a:solidFill>
              </a:rPr>
              <a:t>usabilidad y adherencia </a:t>
            </a:r>
            <a:r>
              <a:rPr lang="es-ES" dirty="0">
                <a:solidFill>
                  <a:prstClr val="black"/>
                </a:solidFill>
              </a:rPr>
              <a:t>de los pacientes de atención primaria y sus médicos de familia a la intervención e-</a:t>
            </a:r>
            <a:r>
              <a:rPr lang="es-ES" dirty="0" err="1">
                <a:solidFill>
                  <a:prstClr val="black"/>
                </a:solidFill>
              </a:rPr>
              <a:t>predictD</a:t>
            </a:r>
            <a:r>
              <a:rPr lang="es-ES" dirty="0">
                <a:solidFill>
                  <a:prstClr val="black"/>
                </a:solidFill>
              </a:rPr>
              <a:t>.</a:t>
            </a:r>
          </a:p>
          <a:p>
            <a:pPr lvl="0">
              <a:spcAft>
                <a:spcPts val="600"/>
              </a:spcAft>
              <a:buClr>
                <a:srgbClr val="727CA3"/>
              </a:buClr>
            </a:pPr>
            <a:r>
              <a:rPr lang="es-ES" dirty="0">
                <a:solidFill>
                  <a:prstClr val="black"/>
                </a:solidFill>
              </a:rPr>
              <a:t>Evaluar </a:t>
            </a:r>
            <a:r>
              <a:rPr lang="es-ES" dirty="0" smtClean="0">
                <a:solidFill>
                  <a:prstClr val="black"/>
                </a:solidFill>
              </a:rPr>
              <a:t>las </a:t>
            </a:r>
            <a:r>
              <a:rPr lang="es-ES" b="1" dirty="0" smtClean="0">
                <a:solidFill>
                  <a:srgbClr val="C00000"/>
                </a:solidFill>
              </a:rPr>
              <a:t>barreras y facilitadores </a:t>
            </a:r>
            <a:r>
              <a:rPr lang="es-ES" dirty="0" smtClean="0">
                <a:solidFill>
                  <a:prstClr val="black"/>
                </a:solidFill>
              </a:rPr>
              <a:t>que perciben los pacientes de atención primaria y sus médicos de familia a la implementación de la intervención e-</a:t>
            </a:r>
            <a:r>
              <a:rPr lang="es-ES" dirty="0" err="1" smtClean="0">
                <a:solidFill>
                  <a:prstClr val="black"/>
                </a:solidFill>
              </a:rPr>
              <a:t>predictD</a:t>
            </a:r>
            <a:r>
              <a:rPr lang="es-ES" dirty="0" smtClean="0">
                <a:solidFill>
                  <a:prstClr val="black"/>
                </a:solidFill>
              </a:rPr>
              <a:t>.  </a:t>
            </a:r>
            <a:endParaRPr lang="es-ES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263" y="5913437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165304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08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s-ES" sz="48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Diseño y ámbito</a:t>
            </a:r>
            <a:endParaRPr lang="es-ES" sz="4800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249883"/>
            <a:ext cx="8229600" cy="516212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s-ES" dirty="0" smtClean="0"/>
              <a:t>Diseño </a:t>
            </a:r>
            <a:r>
              <a:rPr lang="es-ES" b="1" dirty="0" err="1">
                <a:solidFill>
                  <a:srgbClr val="C00000"/>
                </a:solidFill>
              </a:rPr>
              <a:t>multicéntrico</a:t>
            </a:r>
            <a:r>
              <a:rPr lang="es-ES" dirty="0"/>
              <a:t> y mixto, </a:t>
            </a:r>
            <a:r>
              <a:rPr lang="es-ES" b="1" dirty="0">
                <a:solidFill>
                  <a:srgbClr val="C00000"/>
                </a:solidFill>
              </a:rPr>
              <a:t>cualitativo y </a:t>
            </a:r>
            <a:r>
              <a:rPr lang="es-ES" b="1" dirty="0" smtClean="0">
                <a:solidFill>
                  <a:srgbClr val="C00000"/>
                </a:solidFill>
              </a:rPr>
              <a:t>cuantitativo</a:t>
            </a:r>
            <a:r>
              <a:rPr lang="es-ES" dirty="0" smtClean="0">
                <a:solidFill>
                  <a:srgbClr val="C00000"/>
                </a:solidFill>
              </a:rPr>
              <a:t>:</a:t>
            </a:r>
          </a:p>
          <a:p>
            <a:pPr lvl="1">
              <a:spcAft>
                <a:spcPts val="1200"/>
              </a:spcAft>
            </a:pPr>
            <a:r>
              <a:rPr lang="es-ES" b="1" dirty="0"/>
              <a:t>Ensayo aleatorio controlado </a:t>
            </a:r>
            <a:r>
              <a:rPr lang="es-ES" dirty="0" err="1"/>
              <a:t>multicéntrico</a:t>
            </a:r>
            <a:r>
              <a:rPr lang="es-ES" dirty="0"/>
              <a:t> con asignación por </a:t>
            </a:r>
            <a:r>
              <a:rPr lang="es-ES" dirty="0" err="1"/>
              <a:t>cluster</a:t>
            </a:r>
            <a:r>
              <a:rPr lang="es-ES" dirty="0"/>
              <a:t> (médico) centralizada y estratificada por </a:t>
            </a:r>
            <a:r>
              <a:rPr lang="es-ES" dirty="0" smtClean="0"/>
              <a:t>ciudad</a:t>
            </a:r>
            <a:endParaRPr lang="es-ES" dirty="0"/>
          </a:p>
          <a:p>
            <a:pPr lvl="1">
              <a:spcAft>
                <a:spcPts val="1200"/>
              </a:spcAft>
            </a:pPr>
            <a:r>
              <a:rPr lang="es-ES" b="1" dirty="0" smtClean="0"/>
              <a:t>Entrevistas </a:t>
            </a:r>
            <a:r>
              <a:rPr lang="es-ES" b="1" dirty="0" err="1" smtClean="0"/>
              <a:t>semi</a:t>
            </a:r>
            <a:r>
              <a:rPr lang="es-ES" b="1" dirty="0" smtClean="0"/>
              <a:t>-estructuradas </a:t>
            </a:r>
            <a:r>
              <a:rPr lang="es-ES" dirty="0"/>
              <a:t>a pacientes y médicos de familia (MF) que usarán el </a:t>
            </a:r>
            <a:r>
              <a:rPr lang="es-ES" dirty="0" smtClean="0"/>
              <a:t>e-</a:t>
            </a:r>
            <a:r>
              <a:rPr lang="es-ES" dirty="0" err="1" smtClean="0"/>
              <a:t>predictD</a:t>
            </a:r>
            <a:r>
              <a:rPr lang="es-ES" dirty="0" smtClean="0"/>
              <a:t>.</a:t>
            </a:r>
            <a:endParaRPr lang="es-ES" dirty="0"/>
          </a:p>
          <a:p>
            <a:pPr>
              <a:spcAft>
                <a:spcPts val="1200"/>
              </a:spcAft>
            </a:pPr>
            <a:r>
              <a:rPr lang="es-ES" dirty="0" smtClean="0"/>
              <a:t>CS, MF y pacientes consultantes de </a:t>
            </a:r>
            <a:r>
              <a:rPr lang="es-ES" b="1" dirty="0" smtClean="0">
                <a:solidFill>
                  <a:srgbClr val="C00000"/>
                </a:solidFill>
              </a:rPr>
              <a:t>atención primaria  </a:t>
            </a:r>
            <a:r>
              <a:rPr lang="es-ES" dirty="0" smtClean="0"/>
              <a:t>de 6 ciudades (Jaén, Linares, Málaga, Salamanca, Zaragoza y Barcelona) </a:t>
            </a:r>
            <a:r>
              <a:rPr lang="es-ES" dirty="0"/>
              <a:t>y 4 comunidades autónomas</a:t>
            </a:r>
            <a:endParaRPr lang="es-ES" dirty="0" smtClean="0"/>
          </a:p>
          <a:p>
            <a:pPr>
              <a:spcAft>
                <a:spcPts val="1200"/>
              </a:spcAft>
            </a:pPr>
            <a:r>
              <a:rPr lang="es-ES" dirty="0" smtClean="0"/>
              <a:t>Dos grupos paralelos: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s-ES" b="1" u="sng" dirty="0" smtClean="0">
                <a:solidFill>
                  <a:srgbClr val="C00000"/>
                </a:solidFill>
              </a:rPr>
              <a:t>Intervención A</a:t>
            </a:r>
            <a:r>
              <a:rPr lang="es-ES" dirty="0" smtClean="0">
                <a:solidFill>
                  <a:srgbClr val="C00000"/>
                </a:solidFill>
              </a:rPr>
              <a:t>:</a:t>
            </a:r>
            <a:r>
              <a:rPr lang="es-ES" dirty="0" smtClean="0"/>
              <a:t>  </a:t>
            </a:r>
            <a:r>
              <a:rPr lang="es-ES" dirty="0" smtClean="0">
                <a:solidFill>
                  <a:srgbClr val="C00000"/>
                </a:solidFill>
              </a:rPr>
              <a:t>intervención e-</a:t>
            </a:r>
            <a:r>
              <a:rPr lang="es-ES" dirty="0" err="1" smtClean="0">
                <a:solidFill>
                  <a:srgbClr val="C00000"/>
                </a:solidFill>
              </a:rPr>
              <a:t>predictD</a:t>
            </a:r>
            <a:endParaRPr lang="es-ES" dirty="0" smtClean="0">
              <a:solidFill>
                <a:srgbClr val="C00000"/>
              </a:solidFill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s-ES" b="1" u="sng" dirty="0" smtClean="0"/>
              <a:t>Intervención B</a:t>
            </a:r>
            <a:r>
              <a:rPr lang="es-ES" dirty="0" smtClean="0"/>
              <a:t>:  usando la APP e-</a:t>
            </a:r>
            <a:r>
              <a:rPr lang="es-ES" dirty="0" err="1" smtClean="0"/>
              <a:t>predictD</a:t>
            </a:r>
            <a:r>
              <a:rPr lang="es-ES" dirty="0" smtClean="0"/>
              <a:t> con mensajes psicoeducativos semanales, pero sin personalización ni interacción, sin formación específica a los MF ni entrevista con su MF</a:t>
            </a:r>
            <a:endParaRPr lang="es-ES" dirty="0" smtClean="0">
              <a:solidFill>
                <a:srgbClr val="C00000"/>
              </a:solidFill>
            </a:endParaRP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939730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3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Módulos de </a:t>
            </a:r>
            <a:r>
              <a:rPr lang="es-ES" b="1" dirty="0"/>
              <a:t>intervención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dirty="0" smtClean="0"/>
              <a:t>e-</a:t>
            </a:r>
            <a:r>
              <a:rPr lang="es-ES" dirty="0" err="1" smtClean="0"/>
              <a:t>predictD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07600"/>
            <a:ext cx="6480720" cy="4942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48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ángulo: esquinas diagonales redondeadas 53">
            <a:extLst>
              <a:ext uri="{FF2B5EF4-FFF2-40B4-BE49-F238E27FC236}">
                <a16:creationId xmlns="" xmlns:a16="http://schemas.microsoft.com/office/drawing/2014/main" id="{FFFF1D2D-F4A6-466D-A5F2-A5447AED2545}"/>
              </a:ext>
            </a:extLst>
          </p:cNvPr>
          <p:cNvSpPr/>
          <p:nvPr/>
        </p:nvSpPr>
        <p:spPr>
          <a:xfrm>
            <a:off x="6352130" y="2790144"/>
            <a:ext cx="2461900" cy="1804694"/>
          </a:xfrm>
          <a:prstGeom prst="round2DiagRect">
            <a:avLst/>
          </a:prstGeom>
          <a:solidFill>
            <a:srgbClr val="7030A0">
              <a:alpha val="12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solidFill>
                <a:prstClr val="white"/>
              </a:solidFill>
            </a:endParaRPr>
          </a:p>
        </p:txBody>
      </p:sp>
      <p:sp>
        <p:nvSpPr>
          <p:cNvPr id="11" name="Título 5">
            <a:extLst>
              <a:ext uri="{FF2B5EF4-FFF2-40B4-BE49-F238E27FC236}">
                <a16:creationId xmlns="" xmlns:a16="http://schemas.microsoft.com/office/drawing/2014/main" id="{83567A49-787B-4FE9-A4C4-8071B1AC2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416" y="476672"/>
            <a:ext cx="7911402" cy="10000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s-ES" sz="3200" b="1" dirty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</a:t>
            </a:r>
            <a:r>
              <a:rPr lang="es-ES" sz="3200" b="1" dirty="0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-</a:t>
            </a:r>
            <a:r>
              <a:rPr lang="es-ES" sz="3200" b="1" dirty="0" err="1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predictD</a:t>
            </a:r>
            <a:r>
              <a:rPr lang="es-ES" sz="3200" dirty="0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br>
              <a:rPr lang="es-ES" sz="3200" dirty="0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s-ES" sz="2800" dirty="0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Una herramienta para</a:t>
            </a:r>
            <a:r>
              <a:rPr lang="es-ES" sz="2800" dirty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/>
            </a:r>
            <a:br>
              <a:rPr lang="es-ES" sz="2800" dirty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s-ES" sz="2800" dirty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prevenir la depresión en </a:t>
            </a:r>
            <a:r>
              <a:rPr lang="es-ES" sz="2800" dirty="0" smtClean="0">
                <a:ln w="209550">
                  <a:noFill/>
                </a:ln>
                <a:solidFill>
                  <a:schemeClr val="accent3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Atención Primaria</a:t>
            </a:r>
            <a:endParaRPr lang="es-ES" sz="2800" dirty="0">
              <a:ln w="209550">
                <a:noFill/>
              </a:ln>
              <a:solidFill>
                <a:schemeClr val="accent3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="" xmlns:a16="http://schemas.microsoft.com/office/drawing/2014/main" id="{6BF7771B-0485-45AC-AF82-DE206B01E660}"/>
              </a:ext>
            </a:extLst>
          </p:cNvPr>
          <p:cNvSpPr/>
          <p:nvPr/>
        </p:nvSpPr>
        <p:spPr>
          <a:xfrm>
            <a:off x="3940898" y="1716453"/>
            <a:ext cx="1119330" cy="64316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>
            <a:outerShdw dist="25400" dir="5400000" algn="t" rotWithShape="0">
              <a:schemeClr val="accent2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err="1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PredictD</a:t>
            </a:r>
            <a:endParaRPr lang="en-GB" sz="1200" b="1" dirty="0">
              <a:solidFill>
                <a:srgbClr val="ED7D3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1200" b="1" dirty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Risk Algorithm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="" xmlns:a16="http://schemas.microsoft.com/office/drawing/2014/main" id="{3F117468-8F2C-4205-B2E8-951ECC00D3E1}"/>
              </a:ext>
            </a:extLst>
          </p:cNvPr>
          <p:cNvSpPr/>
          <p:nvPr/>
        </p:nvSpPr>
        <p:spPr>
          <a:xfrm>
            <a:off x="3943078" y="2707774"/>
            <a:ext cx="1100245" cy="74551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0" rtlCol="0" anchor="ctr"/>
          <a:lstStyle/>
          <a:p>
            <a:r>
              <a:rPr lang="en-GB" sz="1000" b="1" i="1" dirty="0">
                <a:solidFill>
                  <a:srgbClr val="ED7D31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Decision</a:t>
            </a:r>
          </a:p>
          <a:p>
            <a:r>
              <a:rPr lang="en-GB" sz="1000" b="1" i="1" dirty="0">
                <a:solidFill>
                  <a:srgbClr val="ED7D31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</a:t>
            </a:r>
          </a:p>
          <a:p>
            <a:r>
              <a:rPr lang="en-GB" sz="1000" b="1" i="1" dirty="0">
                <a:solidFill>
                  <a:srgbClr val="ED7D31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Systems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="" xmlns:a16="http://schemas.microsoft.com/office/drawing/2014/main" id="{D27CBE07-78A0-4A6B-A6EE-FB8330F1E726}"/>
              </a:ext>
            </a:extLst>
          </p:cNvPr>
          <p:cNvSpPr/>
          <p:nvPr/>
        </p:nvSpPr>
        <p:spPr>
          <a:xfrm>
            <a:off x="6225378" y="3797783"/>
            <a:ext cx="1184208" cy="616129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96000" rtlCol="0" anchor="ctr"/>
          <a:lstStyle/>
          <a:p>
            <a:r>
              <a:rPr lang="en-GB" sz="900" i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Personalized</a:t>
            </a:r>
          </a:p>
          <a:p>
            <a:r>
              <a:rPr lang="en-GB" sz="900" i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Prevention</a:t>
            </a:r>
          </a:p>
          <a:p>
            <a:r>
              <a:rPr lang="en-GB" sz="900" i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Plans</a:t>
            </a: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="" xmlns:a16="http://schemas.microsoft.com/office/drawing/2014/main" id="{AEDC2E4C-CA9E-40F8-B904-4CBE4A6A24D0}"/>
              </a:ext>
            </a:extLst>
          </p:cNvPr>
          <p:cNvSpPr/>
          <p:nvPr/>
        </p:nvSpPr>
        <p:spPr>
          <a:xfrm>
            <a:off x="7846288" y="3797779"/>
            <a:ext cx="967742" cy="61612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>
            <a:noFill/>
          </a:ln>
          <a:effectLst>
            <a:outerShdw dist="25400" dir="5400000" algn="t" rotWithShape="0">
              <a:srgbClr val="7030A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 err="1" smtClean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Monitori-zación</a:t>
            </a:r>
            <a:r>
              <a:rPr lang="en-GB" sz="1050" b="1" dirty="0" smtClean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y feedback</a:t>
            </a:r>
            <a:endParaRPr lang="en-GB" sz="1050" b="1" dirty="0">
              <a:solidFill>
                <a:srgbClr val="7030A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="" xmlns:a16="http://schemas.microsoft.com/office/drawing/2014/main" id="{94245C69-B474-49D7-B6A0-A885407179B7}"/>
              </a:ext>
            </a:extLst>
          </p:cNvPr>
          <p:cNvSpPr/>
          <p:nvPr/>
        </p:nvSpPr>
        <p:spPr>
          <a:xfrm>
            <a:off x="690684" y="4454237"/>
            <a:ext cx="1611656" cy="2159000"/>
          </a:xfrm>
          <a:prstGeom prst="roundRect">
            <a:avLst>
              <a:gd name="adj" fmla="val 7444"/>
            </a:avLst>
          </a:prstGeom>
          <a:solidFill>
            <a:schemeClr val="accent6">
              <a:alpha val="12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prstClr val="white"/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="" xmlns:a16="http://schemas.microsoft.com/office/drawing/2014/main" id="{0922ED18-9535-4867-AC53-A6C40EA4C553}"/>
              </a:ext>
            </a:extLst>
          </p:cNvPr>
          <p:cNvSpPr/>
          <p:nvPr/>
        </p:nvSpPr>
        <p:spPr>
          <a:xfrm>
            <a:off x="690684" y="1717967"/>
            <a:ext cx="1611656" cy="2643909"/>
          </a:xfrm>
          <a:prstGeom prst="roundRect">
            <a:avLst>
              <a:gd name="adj" fmla="val 7444"/>
            </a:avLst>
          </a:prstGeom>
          <a:solidFill>
            <a:schemeClr val="accent1">
              <a:alpha val="12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solidFill>
                <a:prstClr val="white"/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="" xmlns:a16="http://schemas.microsoft.com/office/drawing/2014/main" id="{10C866BE-B9E7-4E11-9704-F99719B7093C}"/>
              </a:ext>
            </a:extLst>
          </p:cNvPr>
          <p:cNvSpPr/>
          <p:nvPr/>
        </p:nvSpPr>
        <p:spPr>
          <a:xfrm>
            <a:off x="1030483" y="1844967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1"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Factores</a:t>
            </a:r>
            <a:r>
              <a:rPr lang="en-GB" sz="900" b="1" dirty="0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Riesgo-Protectores</a:t>
            </a:r>
            <a:endParaRPr lang="en-GB" sz="9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="" xmlns:a16="http://schemas.microsoft.com/office/drawing/2014/main" id="{26DE7A59-1BFA-4F48-9A04-B44A21262B9A}"/>
              </a:ext>
            </a:extLst>
          </p:cNvPr>
          <p:cNvSpPr/>
          <p:nvPr/>
        </p:nvSpPr>
        <p:spPr>
          <a:xfrm>
            <a:off x="1030483" y="2367723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1"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Datos</a:t>
            </a:r>
            <a:r>
              <a:rPr lang="en-GB" sz="900" b="1" dirty="0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clínicos</a:t>
            </a:r>
            <a:endParaRPr lang="en-GB" sz="9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="" xmlns:a16="http://schemas.microsoft.com/office/drawing/2014/main" id="{AA311D59-F342-4741-AE7E-42AE4F28A75B}"/>
              </a:ext>
            </a:extLst>
          </p:cNvPr>
          <p:cNvSpPr/>
          <p:nvPr/>
        </p:nvSpPr>
        <p:spPr>
          <a:xfrm>
            <a:off x="1030483" y="2852632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1"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Preferencias</a:t>
            </a:r>
            <a:endParaRPr lang="en-GB" sz="9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="" xmlns:a16="http://schemas.microsoft.com/office/drawing/2014/main" id="{70937E03-6EC9-446B-84CE-625784B61D33}"/>
              </a:ext>
            </a:extLst>
          </p:cNvPr>
          <p:cNvSpPr/>
          <p:nvPr/>
        </p:nvSpPr>
        <p:spPr>
          <a:xfrm>
            <a:off x="1030483" y="3340748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1"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Recursos </a:t>
            </a:r>
            <a:r>
              <a:rPr lang="en-GB" sz="9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Comunitarios</a:t>
            </a:r>
            <a:r>
              <a:rPr lang="en-GB" sz="900" b="1" dirty="0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Locales</a:t>
            </a:r>
            <a:endParaRPr lang="en-GB" sz="9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="" xmlns:a16="http://schemas.microsoft.com/office/drawing/2014/main" id="{558A9878-F972-4AC9-9214-43FFD321E719}"/>
              </a:ext>
            </a:extLst>
          </p:cNvPr>
          <p:cNvSpPr/>
          <p:nvPr/>
        </p:nvSpPr>
        <p:spPr>
          <a:xfrm>
            <a:off x="1030483" y="3828870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1"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…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="" xmlns:a16="http://schemas.microsoft.com/office/drawing/2014/main" id="{B3CC1F63-8C73-4198-88E5-FBD28A9CD2B4}"/>
              </a:ext>
            </a:extLst>
          </p:cNvPr>
          <p:cNvSpPr/>
          <p:nvPr/>
        </p:nvSpPr>
        <p:spPr>
          <a:xfrm>
            <a:off x="1030483" y="4607541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Intervención</a:t>
            </a:r>
            <a:r>
              <a:rPr lang="en-GB" sz="8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8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biopsicosocial</a:t>
            </a:r>
            <a:endParaRPr lang="en-GB" sz="800" b="1" dirty="0">
              <a:solidFill>
                <a:srgbClr val="70AD4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="" xmlns:a16="http://schemas.microsoft.com/office/drawing/2014/main" id="{A9948C47-699E-4C1C-A356-2395089E640B}"/>
              </a:ext>
            </a:extLst>
          </p:cNvPr>
          <p:cNvSpPr/>
          <p:nvPr/>
        </p:nvSpPr>
        <p:spPr>
          <a:xfrm>
            <a:off x="1030483" y="5092450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Recursos </a:t>
            </a:r>
            <a:r>
              <a:rPr lang="en-GB" sz="9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internos</a:t>
            </a:r>
            <a:r>
              <a:rPr lang="en-GB" sz="9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del </a:t>
            </a:r>
            <a:r>
              <a:rPr lang="en-GB" sz="9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paciente</a:t>
            </a:r>
            <a:endParaRPr lang="en-GB" sz="900" b="1" dirty="0">
              <a:solidFill>
                <a:srgbClr val="70AD4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="" xmlns:a16="http://schemas.microsoft.com/office/drawing/2014/main" id="{BB94A75A-E1D0-46DE-ADEF-8AC79225D719}"/>
              </a:ext>
            </a:extLst>
          </p:cNvPr>
          <p:cNvSpPr/>
          <p:nvPr/>
        </p:nvSpPr>
        <p:spPr>
          <a:xfrm>
            <a:off x="1030483" y="5580569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Recursos </a:t>
            </a:r>
            <a:r>
              <a:rPr lang="en-GB" sz="9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comunitarios</a:t>
            </a:r>
            <a:r>
              <a:rPr lang="en-GB" sz="9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del Barrio</a:t>
            </a:r>
            <a:endParaRPr lang="en-GB" sz="900" b="1" dirty="0">
              <a:solidFill>
                <a:srgbClr val="70AD4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="" xmlns:a16="http://schemas.microsoft.com/office/drawing/2014/main" id="{F680D2C4-AED5-482A-8939-9D39C8475CEF}"/>
              </a:ext>
            </a:extLst>
          </p:cNvPr>
          <p:cNvSpPr/>
          <p:nvPr/>
        </p:nvSpPr>
        <p:spPr>
          <a:xfrm>
            <a:off x="1030483" y="6068688"/>
            <a:ext cx="1175576" cy="39254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dist="25400" dir="5400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Estilos</a:t>
            </a:r>
            <a:r>
              <a:rPr lang="en-GB" sz="9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GB" sz="900" b="1" dirty="0" err="1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vida</a:t>
            </a:r>
            <a:endParaRPr lang="en-GB" sz="900" b="1" dirty="0">
              <a:solidFill>
                <a:srgbClr val="70AD4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57F8F8CE-946B-4685-B8F9-8A83F746DE1D}"/>
              </a:ext>
            </a:extLst>
          </p:cNvPr>
          <p:cNvSpPr txBox="1"/>
          <p:nvPr/>
        </p:nvSpPr>
        <p:spPr>
          <a:xfrm rot="16200000">
            <a:off x="-442292" y="2870644"/>
            <a:ext cx="2643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FUENTE DE DATOS</a:t>
            </a:r>
            <a:endParaRPr lang="en-GB" sz="1600" b="1" dirty="0">
              <a:solidFill>
                <a:srgbClr val="5B9BD5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="" xmlns:a16="http://schemas.microsoft.com/office/drawing/2014/main" id="{983230A4-B3D5-4120-BABD-7043902D44F5}"/>
              </a:ext>
            </a:extLst>
          </p:cNvPr>
          <p:cNvSpPr txBox="1"/>
          <p:nvPr/>
        </p:nvSpPr>
        <p:spPr>
          <a:xfrm rot="16200000">
            <a:off x="-199836" y="5364463"/>
            <a:ext cx="2159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70AD4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RECURSOS</a:t>
            </a:r>
            <a:endParaRPr lang="en-GB" sz="1600" b="1" dirty="0">
              <a:solidFill>
                <a:srgbClr val="70AD4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="" xmlns:a16="http://schemas.microsoft.com/office/drawing/2014/main" id="{37723179-827C-4F06-BF66-C426F022853E}"/>
              </a:ext>
            </a:extLst>
          </p:cNvPr>
          <p:cNvCxnSpPr>
            <a:cxnSpLocks/>
          </p:cNvCxnSpPr>
          <p:nvPr/>
        </p:nvCxnSpPr>
        <p:spPr>
          <a:xfrm flipH="1">
            <a:off x="2394288" y="2038035"/>
            <a:ext cx="1372948" cy="0"/>
          </a:xfrm>
          <a:prstGeom prst="straightConnector1">
            <a:avLst/>
          </a:prstGeom>
          <a:ln>
            <a:solidFill>
              <a:schemeClr val="accent1">
                <a:alpha val="6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="" xmlns:a16="http://schemas.microsoft.com/office/drawing/2014/main" id="{03DA3727-CE2C-461B-A01A-962B1BF7E802}"/>
              </a:ext>
            </a:extLst>
          </p:cNvPr>
          <p:cNvCxnSpPr>
            <a:cxnSpLocks/>
          </p:cNvCxnSpPr>
          <p:nvPr/>
        </p:nvCxnSpPr>
        <p:spPr>
          <a:xfrm flipH="1">
            <a:off x="2394288" y="3138593"/>
            <a:ext cx="1372948" cy="0"/>
          </a:xfrm>
          <a:prstGeom prst="straightConnector1">
            <a:avLst/>
          </a:prstGeom>
          <a:ln>
            <a:solidFill>
              <a:schemeClr val="accent1">
                <a:alpha val="6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="" xmlns:a16="http://schemas.microsoft.com/office/drawing/2014/main" id="{8293A3AF-3421-4F99-96F7-61471C68DEB2}"/>
              </a:ext>
            </a:extLst>
          </p:cNvPr>
          <p:cNvCxnSpPr>
            <a:cxnSpLocks/>
          </p:cNvCxnSpPr>
          <p:nvPr/>
        </p:nvCxnSpPr>
        <p:spPr>
          <a:xfrm flipH="1">
            <a:off x="2394288" y="3429000"/>
            <a:ext cx="1372948" cy="1345471"/>
          </a:xfrm>
          <a:prstGeom prst="straightConnector1">
            <a:avLst/>
          </a:prstGeom>
          <a:ln>
            <a:solidFill>
              <a:schemeClr val="accent6">
                <a:alpha val="6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="" xmlns:a16="http://schemas.microsoft.com/office/drawing/2014/main" id="{5A93E51A-ABFF-42A2-8390-66A280EACDFA}"/>
              </a:ext>
            </a:extLst>
          </p:cNvPr>
          <p:cNvCxnSpPr>
            <a:cxnSpLocks/>
          </p:cNvCxnSpPr>
          <p:nvPr/>
        </p:nvCxnSpPr>
        <p:spPr>
          <a:xfrm flipH="1">
            <a:off x="2394290" y="5351966"/>
            <a:ext cx="404293" cy="0"/>
          </a:xfrm>
          <a:prstGeom prst="straightConnector1">
            <a:avLst/>
          </a:prstGeom>
          <a:ln>
            <a:solidFill>
              <a:schemeClr val="accent1">
                <a:alpha val="6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="" xmlns:a16="http://schemas.microsoft.com/office/drawing/2014/main" id="{B752B6AB-F121-45D0-B13D-3ADC9D1DFE73}"/>
              </a:ext>
            </a:extLst>
          </p:cNvPr>
          <p:cNvSpPr txBox="1"/>
          <p:nvPr/>
        </p:nvSpPr>
        <p:spPr>
          <a:xfrm>
            <a:off x="7802231" y="2844407"/>
            <a:ext cx="96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smtClean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e-</a:t>
            </a:r>
            <a:r>
              <a:rPr lang="en-GB" sz="1200" b="1" dirty="0" err="1" smtClean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predictD</a:t>
            </a:r>
            <a:endParaRPr lang="en-GB" sz="1200" b="1" dirty="0">
              <a:solidFill>
                <a:srgbClr val="7030A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r>
              <a:rPr lang="en-GB" sz="1200" b="1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="" xmlns:a16="http://schemas.microsoft.com/office/drawing/2014/main" id="{D9983726-1D43-4F27-941A-721C39CA1935}"/>
              </a:ext>
            </a:extLst>
          </p:cNvPr>
          <p:cNvCxnSpPr>
            <a:cxnSpLocks/>
          </p:cNvCxnSpPr>
          <p:nvPr/>
        </p:nvCxnSpPr>
        <p:spPr>
          <a:xfrm flipH="1">
            <a:off x="7458499" y="4105843"/>
            <a:ext cx="353077" cy="0"/>
          </a:xfrm>
          <a:prstGeom prst="straightConnector1">
            <a:avLst/>
          </a:prstGeom>
          <a:ln>
            <a:solidFill>
              <a:srgbClr val="7030A0">
                <a:alpha val="6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="" xmlns:a16="http://schemas.microsoft.com/office/drawing/2014/main" id="{A51E00E9-380D-4AEF-9DDC-706EC2DEFA61}"/>
              </a:ext>
            </a:extLst>
          </p:cNvPr>
          <p:cNvCxnSpPr>
            <a:cxnSpLocks/>
          </p:cNvCxnSpPr>
          <p:nvPr/>
        </p:nvCxnSpPr>
        <p:spPr>
          <a:xfrm>
            <a:off x="6972394" y="2632971"/>
            <a:ext cx="0" cy="977007"/>
          </a:xfrm>
          <a:prstGeom prst="straightConnector1">
            <a:avLst/>
          </a:prstGeom>
          <a:ln>
            <a:solidFill>
              <a:srgbClr val="7030A0">
                <a:alpha val="6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="" xmlns:a16="http://schemas.microsoft.com/office/drawing/2014/main" id="{7B12D3A1-092F-4252-86DC-9036FF6E2FFE}"/>
              </a:ext>
            </a:extLst>
          </p:cNvPr>
          <p:cNvCxnSpPr>
            <a:cxnSpLocks/>
          </p:cNvCxnSpPr>
          <p:nvPr/>
        </p:nvCxnSpPr>
        <p:spPr>
          <a:xfrm>
            <a:off x="7155167" y="2632968"/>
            <a:ext cx="704289" cy="1042612"/>
          </a:xfrm>
          <a:prstGeom prst="straightConnector1">
            <a:avLst/>
          </a:prstGeom>
          <a:ln>
            <a:solidFill>
              <a:srgbClr val="7030A0">
                <a:alpha val="6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="" xmlns:a16="http://schemas.microsoft.com/office/drawing/2014/main" id="{49492D2C-57EE-4B87-8DDE-2E8E07C7F791}"/>
              </a:ext>
            </a:extLst>
          </p:cNvPr>
          <p:cNvCxnSpPr>
            <a:cxnSpLocks/>
          </p:cNvCxnSpPr>
          <p:nvPr/>
        </p:nvCxnSpPr>
        <p:spPr>
          <a:xfrm flipH="1" flipV="1">
            <a:off x="5268753" y="3138594"/>
            <a:ext cx="914604" cy="781972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>
            <a:extLst>
              <a:ext uri="{FF2B5EF4-FFF2-40B4-BE49-F238E27FC236}">
                <a16:creationId xmlns="" xmlns:a16="http://schemas.microsoft.com/office/drawing/2014/main" id="{1446F66C-DBF6-4AAC-B585-5880440AF74A}"/>
              </a:ext>
            </a:extLst>
          </p:cNvPr>
          <p:cNvCxnSpPr>
            <a:cxnSpLocks/>
          </p:cNvCxnSpPr>
          <p:nvPr/>
        </p:nvCxnSpPr>
        <p:spPr>
          <a:xfrm flipV="1">
            <a:off x="4497756" y="3537023"/>
            <a:ext cx="0" cy="36559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="" xmlns:a16="http://schemas.microsoft.com/office/drawing/2014/main" id="{AE82350D-0D3B-4DE1-B6DB-850D42C84E3C}"/>
              </a:ext>
            </a:extLst>
          </p:cNvPr>
          <p:cNvCxnSpPr>
            <a:cxnSpLocks/>
          </p:cNvCxnSpPr>
          <p:nvPr/>
        </p:nvCxnSpPr>
        <p:spPr>
          <a:xfrm flipV="1">
            <a:off x="4500563" y="2428875"/>
            <a:ext cx="0" cy="21532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ángulo: esquinas redondeadas 87">
            <a:extLst>
              <a:ext uri="{FF2B5EF4-FFF2-40B4-BE49-F238E27FC236}">
                <a16:creationId xmlns="" xmlns:a16="http://schemas.microsoft.com/office/drawing/2014/main" id="{9B8C4BEB-B8E2-4751-B367-0B9B3FF707B9}"/>
              </a:ext>
            </a:extLst>
          </p:cNvPr>
          <p:cNvSpPr/>
          <p:nvPr/>
        </p:nvSpPr>
        <p:spPr>
          <a:xfrm>
            <a:off x="6338889" y="2179694"/>
            <a:ext cx="1119609" cy="39254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25400" dir="5400000" algn="t" rotWithShape="0">
              <a:schemeClr val="accent1">
                <a:alpha val="4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err="1" smtClean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Pacientes</a:t>
            </a:r>
            <a:endParaRPr lang="en-GB" sz="12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1" name="Rectángulo: esquinas redondeadas 90">
            <a:extLst>
              <a:ext uri="{FF2B5EF4-FFF2-40B4-BE49-F238E27FC236}">
                <a16:creationId xmlns="" xmlns:a16="http://schemas.microsoft.com/office/drawing/2014/main" id="{1FBD3BB0-59CF-4636-B60F-E0D372504919}"/>
              </a:ext>
            </a:extLst>
          </p:cNvPr>
          <p:cNvSpPr/>
          <p:nvPr/>
        </p:nvSpPr>
        <p:spPr>
          <a:xfrm>
            <a:off x="3785456" y="4205692"/>
            <a:ext cx="1356332" cy="1342015"/>
          </a:xfrm>
          <a:prstGeom prst="roundRect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bIns="0" rtlCol="0" anchor="b"/>
          <a:lstStyle/>
          <a:p>
            <a:pPr algn="ctr"/>
            <a:r>
              <a:rPr lang="en-GB" sz="1100" b="1" dirty="0" err="1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Módulos</a:t>
            </a:r>
            <a:endParaRPr lang="en-GB" sz="11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GB" sz="11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</a:t>
            </a:r>
          </a:p>
          <a:p>
            <a:pPr algn="ctr"/>
            <a:r>
              <a:rPr lang="en-GB" sz="1100" b="1" dirty="0" err="1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Intervención</a:t>
            </a:r>
            <a:endParaRPr lang="en-GB" sz="11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2" name="Elipse 91">
            <a:extLst>
              <a:ext uri="{FF2B5EF4-FFF2-40B4-BE49-F238E27FC236}">
                <a16:creationId xmlns="" xmlns:a16="http://schemas.microsoft.com/office/drawing/2014/main" id="{3A713B0E-AC44-46B1-AA28-9B70073064B7}"/>
              </a:ext>
            </a:extLst>
          </p:cNvPr>
          <p:cNvSpPr/>
          <p:nvPr/>
        </p:nvSpPr>
        <p:spPr>
          <a:xfrm rot="10800000">
            <a:off x="4604477" y="5546493"/>
            <a:ext cx="610079" cy="556060"/>
          </a:xfrm>
          <a:prstGeom prst="ellipse">
            <a:avLst/>
          </a:prstGeom>
          <a:solidFill>
            <a:schemeClr val="accent2">
              <a:lumMod val="50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3" name="Elipse 92">
            <a:extLst>
              <a:ext uri="{FF2B5EF4-FFF2-40B4-BE49-F238E27FC236}">
                <a16:creationId xmlns="" xmlns:a16="http://schemas.microsoft.com/office/drawing/2014/main" id="{55E1BA87-A340-4F77-8289-D801952BEAE8}"/>
              </a:ext>
            </a:extLst>
          </p:cNvPr>
          <p:cNvSpPr/>
          <p:nvPr/>
        </p:nvSpPr>
        <p:spPr>
          <a:xfrm rot="10800000">
            <a:off x="3785456" y="5530944"/>
            <a:ext cx="620454" cy="55606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4" name="Elipse 93">
            <a:extLst>
              <a:ext uri="{FF2B5EF4-FFF2-40B4-BE49-F238E27FC236}">
                <a16:creationId xmlns="" xmlns:a16="http://schemas.microsoft.com/office/drawing/2014/main" id="{10354FB8-9C1B-4F4A-85C8-5B3EAB62B3DC}"/>
              </a:ext>
            </a:extLst>
          </p:cNvPr>
          <p:cNvSpPr/>
          <p:nvPr/>
        </p:nvSpPr>
        <p:spPr>
          <a:xfrm rot="10800000">
            <a:off x="3275854" y="5092450"/>
            <a:ext cx="591485" cy="556060"/>
          </a:xfrm>
          <a:prstGeom prst="ellipse">
            <a:avLst/>
          </a:prstGeom>
          <a:solidFill>
            <a:srgbClr val="7030A0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5" name="Elipse 94">
            <a:extLst>
              <a:ext uri="{FF2B5EF4-FFF2-40B4-BE49-F238E27FC236}">
                <a16:creationId xmlns="" xmlns:a16="http://schemas.microsoft.com/office/drawing/2014/main" id="{8778AF72-298F-4FE3-B34F-2105B58E451A}"/>
              </a:ext>
            </a:extLst>
          </p:cNvPr>
          <p:cNvSpPr/>
          <p:nvPr/>
        </p:nvSpPr>
        <p:spPr>
          <a:xfrm rot="10800000">
            <a:off x="4647424" y="3747112"/>
            <a:ext cx="545566" cy="55606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6" name="Elipse 95">
            <a:extLst>
              <a:ext uri="{FF2B5EF4-FFF2-40B4-BE49-F238E27FC236}">
                <a16:creationId xmlns="" xmlns:a16="http://schemas.microsoft.com/office/drawing/2014/main" id="{E9D4ACB4-39D2-43E2-9990-4AA968E55EE9}"/>
              </a:ext>
            </a:extLst>
          </p:cNvPr>
          <p:cNvSpPr/>
          <p:nvPr/>
        </p:nvSpPr>
        <p:spPr>
          <a:xfrm rot="10800000">
            <a:off x="3720099" y="3740865"/>
            <a:ext cx="548327" cy="556060"/>
          </a:xfrm>
          <a:prstGeom prst="ellipse">
            <a:avLst/>
          </a:prstGeom>
          <a:solidFill>
            <a:schemeClr val="accent2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7" name="Elipse 96">
            <a:extLst>
              <a:ext uri="{FF2B5EF4-FFF2-40B4-BE49-F238E27FC236}">
                <a16:creationId xmlns="" xmlns:a16="http://schemas.microsoft.com/office/drawing/2014/main" id="{198A7912-7EE1-4ED7-B275-3A3AD172C40B}"/>
              </a:ext>
            </a:extLst>
          </p:cNvPr>
          <p:cNvSpPr/>
          <p:nvPr/>
        </p:nvSpPr>
        <p:spPr>
          <a:xfrm rot="10800000">
            <a:off x="5123626" y="5011121"/>
            <a:ext cx="556065" cy="55606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8" name="Elipse 97">
            <a:extLst>
              <a:ext uri="{FF2B5EF4-FFF2-40B4-BE49-F238E27FC236}">
                <a16:creationId xmlns="" xmlns:a16="http://schemas.microsoft.com/office/drawing/2014/main" id="{E122FB8E-8252-4D01-B19D-724FCF0658A5}"/>
              </a:ext>
            </a:extLst>
          </p:cNvPr>
          <p:cNvSpPr/>
          <p:nvPr/>
        </p:nvSpPr>
        <p:spPr>
          <a:xfrm rot="10800000">
            <a:off x="5171845" y="4361876"/>
            <a:ext cx="602560" cy="556060"/>
          </a:xfrm>
          <a:prstGeom prst="ellipse">
            <a:avLst/>
          </a:prstGeom>
          <a:solidFill>
            <a:srgbClr val="C00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1" name="Elipse 100">
            <a:extLst>
              <a:ext uri="{FF2B5EF4-FFF2-40B4-BE49-F238E27FC236}">
                <a16:creationId xmlns="" xmlns:a16="http://schemas.microsoft.com/office/drawing/2014/main" id="{AACCB177-5BF5-4750-9600-F949D6C42DCA}"/>
              </a:ext>
            </a:extLst>
          </p:cNvPr>
          <p:cNvSpPr/>
          <p:nvPr/>
        </p:nvSpPr>
        <p:spPr>
          <a:xfrm rot="10800000">
            <a:off x="3223559" y="4353977"/>
            <a:ext cx="553894" cy="5560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5" name="CuadroTexto 104">
            <a:extLst>
              <a:ext uri="{FF2B5EF4-FFF2-40B4-BE49-F238E27FC236}">
                <a16:creationId xmlns="" xmlns:a16="http://schemas.microsoft.com/office/drawing/2014/main" id="{41542C32-E5F2-4F83-8A8E-237082C682B8}"/>
              </a:ext>
            </a:extLst>
          </p:cNvPr>
          <p:cNvSpPr txBox="1"/>
          <p:nvPr/>
        </p:nvSpPr>
        <p:spPr>
          <a:xfrm>
            <a:off x="2903373" y="3783778"/>
            <a:ext cx="801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Actividad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física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7" name="CuadroTexto 106">
            <a:extLst>
              <a:ext uri="{FF2B5EF4-FFF2-40B4-BE49-F238E27FC236}">
                <a16:creationId xmlns="" xmlns:a16="http://schemas.microsoft.com/office/drawing/2014/main" id="{1A533641-AFDA-46C8-B213-E632DEE98DEB}"/>
              </a:ext>
            </a:extLst>
          </p:cNvPr>
          <p:cNvSpPr txBox="1"/>
          <p:nvPr/>
        </p:nvSpPr>
        <p:spPr>
          <a:xfrm>
            <a:off x="2437098" y="4607541"/>
            <a:ext cx="79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Toma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decisiones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8" name="CuadroTexto 107">
            <a:extLst>
              <a:ext uri="{FF2B5EF4-FFF2-40B4-BE49-F238E27FC236}">
                <a16:creationId xmlns="" xmlns:a16="http://schemas.microsoft.com/office/drawing/2014/main" id="{2F5EFA90-2A5E-41C3-86B7-F5BB1553D236}"/>
              </a:ext>
            </a:extLst>
          </p:cNvPr>
          <p:cNvSpPr txBox="1"/>
          <p:nvPr/>
        </p:nvSpPr>
        <p:spPr>
          <a:xfrm>
            <a:off x="2596436" y="5475264"/>
            <a:ext cx="81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Relaciones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Sociales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9" name="CuadroTexto 108">
            <a:extLst>
              <a:ext uri="{FF2B5EF4-FFF2-40B4-BE49-F238E27FC236}">
                <a16:creationId xmlns="" xmlns:a16="http://schemas.microsoft.com/office/drawing/2014/main" id="{EC474661-DBB4-498D-BA77-2CA5F60EF0D8}"/>
              </a:ext>
            </a:extLst>
          </p:cNvPr>
          <p:cNvSpPr txBox="1"/>
          <p:nvPr/>
        </p:nvSpPr>
        <p:spPr>
          <a:xfrm>
            <a:off x="3227600" y="6126999"/>
            <a:ext cx="1633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Habilidades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Comunicación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0" name="CuadroTexto 109">
            <a:extLst>
              <a:ext uri="{FF2B5EF4-FFF2-40B4-BE49-F238E27FC236}">
                <a16:creationId xmlns="" xmlns:a16="http://schemas.microsoft.com/office/drawing/2014/main" id="{F4660C70-F151-4379-89A3-460C3D1EBD3A}"/>
              </a:ext>
            </a:extLst>
          </p:cNvPr>
          <p:cNvSpPr txBox="1"/>
          <p:nvPr/>
        </p:nvSpPr>
        <p:spPr>
          <a:xfrm>
            <a:off x="5260370" y="5757667"/>
            <a:ext cx="922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Solución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problemas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1" name="CuadroTexto 110">
            <a:extLst>
              <a:ext uri="{FF2B5EF4-FFF2-40B4-BE49-F238E27FC236}">
                <a16:creationId xmlns="" xmlns:a16="http://schemas.microsoft.com/office/drawing/2014/main" id="{D8EE6826-48AC-488D-87E8-898C40F8B393}"/>
              </a:ext>
            </a:extLst>
          </p:cNvPr>
          <p:cNvSpPr txBox="1"/>
          <p:nvPr/>
        </p:nvSpPr>
        <p:spPr>
          <a:xfrm>
            <a:off x="5679692" y="5043565"/>
            <a:ext cx="1018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Trabajando</a:t>
            </a:r>
            <a:r>
              <a:rPr lang="en-GB" sz="900" b="1" dirty="0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pensamientos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2" name="CuadroTexto 111">
            <a:extLst>
              <a:ext uri="{FF2B5EF4-FFF2-40B4-BE49-F238E27FC236}">
                <a16:creationId xmlns="" xmlns:a16="http://schemas.microsoft.com/office/drawing/2014/main" id="{5A8B009E-FD37-4AE3-87A6-80B9B90BC850}"/>
              </a:ext>
            </a:extLst>
          </p:cNvPr>
          <p:cNvSpPr txBox="1"/>
          <p:nvPr/>
        </p:nvSpPr>
        <p:spPr>
          <a:xfrm>
            <a:off x="5257002" y="4167479"/>
            <a:ext cx="8453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Asertividad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3" name="CuadroTexto 112">
            <a:extLst>
              <a:ext uri="{FF2B5EF4-FFF2-40B4-BE49-F238E27FC236}">
                <a16:creationId xmlns="" xmlns:a16="http://schemas.microsoft.com/office/drawing/2014/main" id="{32820AE5-AAAE-4774-BE4D-77060650A733}"/>
              </a:ext>
            </a:extLst>
          </p:cNvPr>
          <p:cNvSpPr txBox="1"/>
          <p:nvPr/>
        </p:nvSpPr>
        <p:spPr>
          <a:xfrm>
            <a:off x="5065713" y="3656224"/>
            <a:ext cx="6561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 err="1" smtClean="0">
                <a:solidFill>
                  <a:srgbClr val="A5A5A5">
                    <a:lumMod val="50000"/>
                  </a:srgb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Sueño</a:t>
            </a:r>
            <a:endParaRPr lang="en-GB" sz="900" b="1" dirty="0">
              <a:solidFill>
                <a:srgbClr val="A5A5A5">
                  <a:lumMod val="50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5" name="Conector: angular 84">
            <a:extLst>
              <a:ext uri="{FF2B5EF4-FFF2-40B4-BE49-F238E27FC236}">
                <a16:creationId xmlns="" xmlns:a16="http://schemas.microsoft.com/office/drawing/2014/main" id="{CE07CEE4-B6FD-4844-BEA2-812F8ADDE414}"/>
              </a:ext>
            </a:extLst>
          </p:cNvPr>
          <p:cNvCxnSpPr>
            <a:cxnSpLocks/>
          </p:cNvCxnSpPr>
          <p:nvPr/>
        </p:nvCxnSpPr>
        <p:spPr>
          <a:xfrm flipV="1">
            <a:off x="6276910" y="4745850"/>
            <a:ext cx="1358127" cy="847416"/>
          </a:xfrm>
          <a:prstGeom prst="bentConnector2">
            <a:avLst/>
          </a:prstGeom>
          <a:ln>
            <a:solidFill>
              <a:schemeClr val="accent6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CuadroTexto 120">
            <a:extLst>
              <a:ext uri="{FF2B5EF4-FFF2-40B4-BE49-F238E27FC236}">
                <a16:creationId xmlns="" xmlns:a16="http://schemas.microsoft.com/office/drawing/2014/main" id="{FBB6E3A4-1F40-4F66-9668-C310AB73D260}"/>
              </a:ext>
            </a:extLst>
          </p:cNvPr>
          <p:cNvSpPr txBox="1"/>
          <p:nvPr/>
        </p:nvSpPr>
        <p:spPr>
          <a:xfrm rot="16200000">
            <a:off x="3949378" y="290860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DSS</a:t>
            </a:r>
          </a:p>
        </p:txBody>
      </p:sp>
      <p:sp>
        <p:nvSpPr>
          <p:cNvPr id="122" name="CuadroTexto 121">
            <a:extLst>
              <a:ext uri="{FF2B5EF4-FFF2-40B4-BE49-F238E27FC236}">
                <a16:creationId xmlns="" xmlns:a16="http://schemas.microsoft.com/office/drawing/2014/main" id="{D0ED57B3-9382-485D-A7CD-5E7779CBD30C}"/>
              </a:ext>
            </a:extLst>
          </p:cNvPr>
          <p:cNvSpPr txBox="1"/>
          <p:nvPr/>
        </p:nvSpPr>
        <p:spPr>
          <a:xfrm rot="16200000">
            <a:off x="6166160" y="392118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PPP</a:t>
            </a:r>
          </a:p>
        </p:txBody>
      </p:sp>
      <p:sp>
        <p:nvSpPr>
          <p:cNvPr id="142" name="Freeform 18">
            <a:extLst>
              <a:ext uri="{FF2B5EF4-FFF2-40B4-BE49-F238E27FC236}">
                <a16:creationId xmlns="" xmlns:a16="http://schemas.microsoft.com/office/drawing/2014/main" id="{0A81369B-6676-41E9-993C-3B637CD70CE4}"/>
              </a:ext>
            </a:extLst>
          </p:cNvPr>
          <p:cNvSpPr>
            <a:spLocks noEditPoints="1"/>
          </p:cNvSpPr>
          <p:nvPr/>
        </p:nvSpPr>
        <p:spPr bwMode="auto">
          <a:xfrm>
            <a:off x="3934977" y="3851183"/>
            <a:ext cx="219194" cy="390381"/>
          </a:xfrm>
          <a:custGeom>
            <a:avLst/>
            <a:gdLst>
              <a:gd name="T0" fmla="*/ 183 w 204"/>
              <a:gd name="T1" fmla="*/ 2 h 272"/>
              <a:gd name="T2" fmla="*/ 92 w 204"/>
              <a:gd name="T3" fmla="*/ 56 h 272"/>
              <a:gd name="T4" fmla="*/ 47 w 204"/>
              <a:gd name="T5" fmla="*/ 141 h 272"/>
              <a:gd name="T6" fmla="*/ 7 w 204"/>
              <a:gd name="T7" fmla="*/ 239 h 272"/>
              <a:gd name="T8" fmla="*/ 37 w 204"/>
              <a:gd name="T9" fmla="*/ 252 h 272"/>
              <a:gd name="T10" fmla="*/ 66 w 204"/>
              <a:gd name="T11" fmla="*/ 178 h 272"/>
              <a:gd name="T12" fmla="*/ 100 w 204"/>
              <a:gd name="T13" fmla="*/ 251 h 272"/>
              <a:gd name="T14" fmla="*/ 127 w 204"/>
              <a:gd name="T15" fmla="*/ 234 h 272"/>
              <a:gd name="T16" fmla="*/ 92 w 204"/>
              <a:gd name="T17" fmla="*/ 159 h 272"/>
              <a:gd name="T18" fmla="*/ 93 w 204"/>
              <a:gd name="T19" fmla="*/ 158 h 272"/>
              <a:gd name="T20" fmla="*/ 99 w 204"/>
              <a:gd name="T21" fmla="*/ 158 h 272"/>
              <a:gd name="T22" fmla="*/ 151 w 204"/>
              <a:gd name="T23" fmla="*/ 148 h 272"/>
              <a:gd name="T24" fmla="*/ 160 w 204"/>
              <a:gd name="T25" fmla="*/ 133 h 272"/>
              <a:gd name="T26" fmla="*/ 132 w 204"/>
              <a:gd name="T27" fmla="*/ 87 h 272"/>
              <a:gd name="T28" fmla="*/ 115 w 204"/>
              <a:gd name="T29" fmla="*/ 68 h 272"/>
              <a:gd name="T30" fmla="*/ 188 w 204"/>
              <a:gd name="T31" fmla="*/ 27 h 272"/>
              <a:gd name="T32" fmla="*/ 183 w 204"/>
              <a:gd name="T33" fmla="*/ 2 h 272"/>
              <a:gd name="T34" fmla="*/ 120 w 204"/>
              <a:gd name="T35" fmla="*/ 112 h 272"/>
              <a:gd name="T36" fmla="*/ 130 w 204"/>
              <a:gd name="T37" fmla="*/ 126 h 272"/>
              <a:gd name="T38" fmla="*/ 105 w 204"/>
              <a:gd name="T39" fmla="*/ 131 h 272"/>
              <a:gd name="T40" fmla="*/ 120 w 204"/>
              <a:gd name="T41" fmla="*/ 112 h 272"/>
              <a:gd name="T42" fmla="*/ 178 w 204"/>
              <a:gd name="T43" fmla="*/ 67 h 272"/>
              <a:gd name="T44" fmla="*/ 155 w 204"/>
              <a:gd name="T45" fmla="*/ 90 h 272"/>
              <a:gd name="T46" fmla="*/ 133 w 204"/>
              <a:gd name="T47" fmla="*/ 67 h 272"/>
              <a:gd name="T48" fmla="*/ 155 w 204"/>
              <a:gd name="T49" fmla="*/ 45 h 272"/>
              <a:gd name="T50" fmla="*/ 178 w 204"/>
              <a:gd name="T51" fmla="*/ 67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04" h="272">
                <a:moveTo>
                  <a:pt x="183" y="2"/>
                </a:moveTo>
                <a:cubicBezTo>
                  <a:pt x="141" y="5"/>
                  <a:pt x="110" y="26"/>
                  <a:pt x="92" y="56"/>
                </a:cubicBezTo>
                <a:cubicBezTo>
                  <a:pt x="80" y="71"/>
                  <a:pt x="56" y="117"/>
                  <a:pt x="47" y="141"/>
                </a:cubicBezTo>
                <a:cubicBezTo>
                  <a:pt x="32" y="171"/>
                  <a:pt x="18" y="207"/>
                  <a:pt x="7" y="239"/>
                </a:cubicBezTo>
                <a:cubicBezTo>
                  <a:pt x="0" y="259"/>
                  <a:pt x="30" y="272"/>
                  <a:pt x="37" y="252"/>
                </a:cubicBezTo>
                <a:cubicBezTo>
                  <a:pt x="45" y="228"/>
                  <a:pt x="55" y="202"/>
                  <a:pt x="66" y="178"/>
                </a:cubicBezTo>
                <a:cubicBezTo>
                  <a:pt x="76" y="202"/>
                  <a:pt x="88" y="227"/>
                  <a:pt x="100" y="251"/>
                </a:cubicBezTo>
                <a:cubicBezTo>
                  <a:pt x="109" y="269"/>
                  <a:pt x="137" y="253"/>
                  <a:pt x="127" y="234"/>
                </a:cubicBezTo>
                <a:cubicBezTo>
                  <a:pt x="115" y="210"/>
                  <a:pt x="104" y="184"/>
                  <a:pt x="92" y="159"/>
                </a:cubicBezTo>
                <a:cubicBezTo>
                  <a:pt x="93" y="159"/>
                  <a:pt x="93" y="158"/>
                  <a:pt x="93" y="158"/>
                </a:cubicBezTo>
                <a:cubicBezTo>
                  <a:pt x="95" y="158"/>
                  <a:pt x="97" y="159"/>
                  <a:pt x="99" y="158"/>
                </a:cubicBezTo>
                <a:cubicBezTo>
                  <a:pt x="116" y="155"/>
                  <a:pt x="134" y="152"/>
                  <a:pt x="151" y="148"/>
                </a:cubicBezTo>
                <a:cubicBezTo>
                  <a:pt x="158" y="147"/>
                  <a:pt x="161" y="139"/>
                  <a:pt x="160" y="133"/>
                </a:cubicBezTo>
                <a:cubicBezTo>
                  <a:pt x="156" y="113"/>
                  <a:pt x="145" y="100"/>
                  <a:pt x="132" y="87"/>
                </a:cubicBezTo>
                <a:cubicBezTo>
                  <a:pt x="130" y="80"/>
                  <a:pt x="123" y="74"/>
                  <a:pt x="115" y="68"/>
                </a:cubicBezTo>
                <a:cubicBezTo>
                  <a:pt x="131" y="43"/>
                  <a:pt x="155" y="30"/>
                  <a:pt x="188" y="27"/>
                </a:cubicBezTo>
                <a:cubicBezTo>
                  <a:pt x="204" y="26"/>
                  <a:pt x="199" y="0"/>
                  <a:pt x="183" y="2"/>
                </a:cubicBezTo>
                <a:close/>
                <a:moveTo>
                  <a:pt x="120" y="112"/>
                </a:moveTo>
                <a:cubicBezTo>
                  <a:pt x="124" y="116"/>
                  <a:pt x="128" y="121"/>
                  <a:pt x="130" y="126"/>
                </a:cubicBezTo>
                <a:cubicBezTo>
                  <a:pt x="122" y="128"/>
                  <a:pt x="114" y="129"/>
                  <a:pt x="105" y="131"/>
                </a:cubicBezTo>
                <a:cubicBezTo>
                  <a:pt x="110" y="124"/>
                  <a:pt x="114" y="118"/>
                  <a:pt x="120" y="112"/>
                </a:cubicBezTo>
                <a:close/>
                <a:moveTo>
                  <a:pt x="178" y="67"/>
                </a:moveTo>
                <a:cubicBezTo>
                  <a:pt x="178" y="80"/>
                  <a:pt x="168" y="90"/>
                  <a:pt x="155" y="90"/>
                </a:cubicBezTo>
                <a:cubicBezTo>
                  <a:pt x="143" y="90"/>
                  <a:pt x="133" y="80"/>
                  <a:pt x="133" y="67"/>
                </a:cubicBezTo>
                <a:cubicBezTo>
                  <a:pt x="133" y="55"/>
                  <a:pt x="143" y="45"/>
                  <a:pt x="155" y="45"/>
                </a:cubicBezTo>
                <a:cubicBezTo>
                  <a:pt x="168" y="45"/>
                  <a:pt x="178" y="55"/>
                  <a:pt x="178" y="67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3" name="Freeform 19">
            <a:extLst>
              <a:ext uri="{FF2B5EF4-FFF2-40B4-BE49-F238E27FC236}">
                <a16:creationId xmlns="" xmlns:a16="http://schemas.microsoft.com/office/drawing/2014/main" id="{E163FC9A-D63F-4826-98F2-3B2836CC911F}"/>
              </a:ext>
            </a:extLst>
          </p:cNvPr>
          <p:cNvSpPr>
            <a:spLocks noEditPoints="1"/>
          </p:cNvSpPr>
          <p:nvPr/>
        </p:nvSpPr>
        <p:spPr bwMode="auto">
          <a:xfrm>
            <a:off x="5332150" y="5136790"/>
            <a:ext cx="204159" cy="303864"/>
          </a:xfrm>
          <a:custGeom>
            <a:avLst/>
            <a:gdLst>
              <a:gd name="T0" fmla="*/ 88 w 190"/>
              <a:gd name="T1" fmla="*/ 19 h 212"/>
              <a:gd name="T2" fmla="*/ 72 w 190"/>
              <a:gd name="T3" fmla="*/ 61 h 212"/>
              <a:gd name="T4" fmla="*/ 88 w 190"/>
              <a:gd name="T5" fmla="*/ 108 h 212"/>
              <a:gd name="T6" fmla="*/ 74 w 190"/>
              <a:gd name="T7" fmla="*/ 114 h 212"/>
              <a:gd name="T8" fmla="*/ 60 w 190"/>
              <a:gd name="T9" fmla="*/ 108 h 212"/>
              <a:gd name="T10" fmla="*/ 65 w 190"/>
              <a:gd name="T11" fmla="*/ 135 h 212"/>
              <a:gd name="T12" fmla="*/ 77 w 190"/>
              <a:gd name="T13" fmla="*/ 122 h 212"/>
              <a:gd name="T14" fmla="*/ 88 w 190"/>
              <a:gd name="T15" fmla="*/ 195 h 212"/>
              <a:gd name="T16" fmla="*/ 57 w 190"/>
              <a:gd name="T17" fmla="*/ 202 h 212"/>
              <a:gd name="T18" fmla="*/ 49 w 190"/>
              <a:gd name="T19" fmla="*/ 177 h 212"/>
              <a:gd name="T20" fmla="*/ 70 w 190"/>
              <a:gd name="T21" fmla="*/ 176 h 212"/>
              <a:gd name="T22" fmla="*/ 57 w 190"/>
              <a:gd name="T23" fmla="*/ 164 h 212"/>
              <a:gd name="T24" fmla="*/ 36 w 190"/>
              <a:gd name="T25" fmla="*/ 149 h 212"/>
              <a:gd name="T26" fmla="*/ 43 w 190"/>
              <a:gd name="T27" fmla="*/ 173 h 212"/>
              <a:gd name="T28" fmla="*/ 30 w 190"/>
              <a:gd name="T29" fmla="*/ 186 h 212"/>
              <a:gd name="T30" fmla="*/ 9 w 190"/>
              <a:gd name="T31" fmla="*/ 152 h 212"/>
              <a:gd name="T32" fmla="*/ 2 w 190"/>
              <a:gd name="T33" fmla="*/ 128 h 212"/>
              <a:gd name="T34" fmla="*/ 23 w 190"/>
              <a:gd name="T35" fmla="*/ 117 h 212"/>
              <a:gd name="T36" fmla="*/ 5 w 190"/>
              <a:gd name="T37" fmla="*/ 99 h 212"/>
              <a:gd name="T38" fmla="*/ 19 w 190"/>
              <a:gd name="T39" fmla="*/ 87 h 212"/>
              <a:gd name="T40" fmla="*/ 32 w 190"/>
              <a:gd name="T41" fmla="*/ 97 h 212"/>
              <a:gd name="T42" fmla="*/ 30 w 190"/>
              <a:gd name="T43" fmla="*/ 83 h 212"/>
              <a:gd name="T44" fmla="*/ 33 w 190"/>
              <a:gd name="T45" fmla="*/ 69 h 212"/>
              <a:gd name="T46" fmla="*/ 4 w 190"/>
              <a:gd name="T47" fmla="*/ 74 h 212"/>
              <a:gd name="T48" fmla="*/ 12 w 190"/>
              <a:gd name="T49" fmla="*/ 49 h 212"/>
              <a:gd name="T50" fmla="*/ 50 w 190"/>
              <a:gd name="T51" fmla="*/ 30 h 212"/>
              <a:gd name="T52" fmla="*/ 49 w 190"/>
              <a:gd name="T53" fmla="*/ 57 h 212"/>
              <a:gd name="T54" fmla="*/ 56 w 190"/>
              <a:gd name="T55" fmla="*/ 39 h 212"/>
              <a:gd name="T56" fmla="*/ 71 w 190"/>
              <a:gd name="T57" fmla="*/ 28 h 212"/>
              <a:gd name="T58" fmla="*/ 46 w 190"/>
              <a:gd name="T59" fmla="*/ 12 h 212"/>
              <a:gd name="T60" fmla="*/ 72 w 190"/>
              <a:gd name="T61" fmla="*/ 0 h 212"/>
              <a:gd name="T62" fmla="*/ 162 w 190"/>
              <a:gd name="T63" fmla="*/ 120 h 212"/>
              <a:gd name="T64" fmla="*/ 190 w 190"/>
              <a:gd name="T65" fmla="*/ 111 h 212"/>
              <a:gd name="T66" fmla="*/ 187 w 190"/>
              <a:gd name="T67" fmla="*/ 83 h 212"/>
              <a:gd name="T68" fmla="*/ 162 w 190"/>
              <a:gd name="T69" fmla="*/ 95 h 212"/>
              <a:gd name="T70" fmla="*/ 155 w 190"/>
              <a:gd name="T71" fmla="*/ 91 h 212"/>
              <a:gd name="T72" fmla="*/ 155 w 190"/>
              <a:gd name="T73" fmla="*/ 74 h 212"/>
              <a:gd name="T74" fmla="*/ 170 w 190"/>
              <a:gd name="T75" fmla="*/ 78 h 212"/>
              <a:gd name="T76" fmla="*/ 176 w 190"/>
              <a:gd name="T77" fmla="*/ 56 h 212"/>
              <a:gd name="T78" fmla="*/ 151 w 190"/>
              <a:gd name="T79" fmla="*/ 18 h 212"/>
              <a:gd name="T80" fmla="*/ 146 w 190"/>
              <a:gd name="T81" fmla="*/ 53 h 212"/>
              <a:gd name="T82" fmla="*/ 137 w 190"/>
              <a:gd name="T83" fmla="*/ 53 h 212"/>
              <a:gd name="T84" fmla="*/ 124 w 190"/>
              <a:gd name="T85" fmla="*/ 31 h 212"/>
              <a:gd name="T86" fmla="*/ 135 w 190"/>
              <a:gd name="T87" fmla="*/ 24 h 212"/>
              <a:gd name="T88" fmla="*/ 131 w 190"/>
              <a:gd name="T89" fmla="*/ 5 h 212"/>
              <a:gd name="T90" fmla="*/ 102 w 190"/>
              <a:gd name="T91" fmla="*/ 18 h 212"/>
              <a:gd name="T92" fmla="*/ 112 w 190"/>
              <a:gd name="T93" fmla="*/ 62 h 212"/>
              <a:gd name="T94" fmla="*/ 102 w 190"/>
              <a:gd name="T95" fmla="*/ 77 h 212"/>
              <a:gd name="T96" fmla="*/ 116 w 190"/>
              <a:gd name="T97" fmla="*/ 114 h 212"/>
              <a:gd name="T98" fmla="*/ 124 w 190"/>
              <a:gd name="T99" fmla="*/ 109 h 212"/>
              <a:gd name="T100" fmla="*/ 122 w 190"/>
              <a:gd name="T101" fmla="*/ 120 h 212"/>
              <a:gd name="T102" fmla="*/ 117 w 190"/>
              <a:gd name="T103" fmla="*/ 135 h 212"/>
              <a:gd name="T104" fmla="*/ 102 w 190"/>
              <a:gd name="T105" fmla="*/ 195 h 212"/>
              <a:gd name="T106" fmla="*/ 118 w 190"/>
              <a:gd name="T107" fmla="*/ 212 h 212"/>
              <a:gd name="T108" fmla="*/ 154 w 190"/>
              <a:gd name="T109" fmla="*/ 192 h 212"/>
              <a:gd name="T110" fmla="*/ 132 w 190"/>
              <a:gd name="T111" fmla="*/ 172 h 212"/>
              <a:gd name="T112" fmla="*/ 115 w 190"/>
              <a:gd name="T113" fmla="*/ 170 h 212"/>
              <a:gd name="T114" fmla="*/ 148 w 190"/>
              <a:gd name="T115" fmla="*/ 149 h 212"/>
              <a:gd name="T116" fmla="*/ 147 w 190"/>
              <a:gd name="T117" fmla="*/ 170 h 212"/>
              <a:gd name="T118" fmla="*/ 148 w 190"/>
              <a:gd name="T119" fmla="*/ 173 h 212"/>
              <a:gd name="T120" fmla="*/ 170 w 190"/>
              <a:gd name="T121" fmla="*/ 168 h 212"/>
              <a:gd name="T122" fmla="*/ 188 w 190"/>
              <a:gd name="T123" fmla="*/ 131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90" h="212">
                <a:moveTo>
                  <a:pt x="88" y="16"/>
                </a:moveTo>
                <a:cubicBezTo>
                  <a:pt x="88" y="17"/>
                  <a:pt x="88" y="17"/>
                  <a:pt x="88" y="18"/>
                </a:cubicBezTo>
                <a:cubicBezTo>
                  <a:pt x="88" y="18"/>
                  <a:pt x="88" y="18"/>
                  <a:pt x="88" y="19"/>
                </a:cubicBezTo>
                <a:cubicBezTo>
                  <a:pt x="88" y="68"/>
                  <a:pt x="88" y="68"/>
                  <a:pt x="88" y="68"/>
                </a:cubicBezTo>
                <a:cubicBezTo>
                  <a:pt x="85" y="67"/>
                  <a:pt x="80" y="66"/>
                  <a:pt x="78" y="62"/>
                </a:cubicBezTo>
                <a:cubicBezTo>
                  <a:pt x="77" y="60"/>
                  <a:pt x="74" y="60"/>
                  <a:pt x="72" y="61"/>
                </a:cubicBezTo>
                <a:cubicBezTo>
                  <a:pt x="70" y="62"/>
                  <a:pt x="70" y="65"/>
                  <a:pt x="71" y="67"/>
                </a:cubicBezTo>
                <a:cubicBezTo>
                  <a:pt x="75" y="74"/>
                  <a:pt x="83" y="76"/>
                  <a:pt x="88" y="77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83" y="111"/>
                  <a:pt x="77" y="113"/>
                  <a:pt x="75" y="114"/>
                </a:cubicBezTo>
                <a:cubicBezTo>
                  <a:pt x="75" y="114"/>
                  <a:pt x="74" y="114"/>
                  <a:pt x="74" y="114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69" y="112"/>
                  <a:pt x="66" y="109"/>
                  <a:pt x="66" y="109"/>
                </a:cubicBezTo>
                <a:cubicBezTo>
                  <a:pt x="65" y="107"/>
                  <a:pt x="62" y="107"/>
                  <a:pt x="60" y="108"/>
                </a:cubicBezTo>
                <a:cubicBezTo>
                  <a:pt x="58" y="110"/>
                  <a:pt x="58" y="113"/>
                  <a:pt x="60" y="114"/>
                </a:cubicBezTo>
                <a:cubicBezTo>
                  <a:pt x="60" y="115"/>
                  <a:pt x="64" y="118"/>
                  <a:pt x="68" y="121"/>
                </a:cubicBezTo>
                <a:cubicBezTo>
                  <a:pt x="67" y="124"/>
                  <a:pt x="65" y="130"/>
                  <a:pt x="65" y="135"/>
                </a:cubicBezTo>
                <a:cubicBezTo>
                  <a:pt x="65" y="137"/>
                  <a:pt x="67" y="139"/>
                  <a:pt x="69" y="139"/>
                </a:cubicBezTo>
                <a:cubicBezTo>
                  <a:pt x="71" y="139"/>
                  <a:pt x="73" y="137"/>
                  <a:pt x="73" y="135"/>
                </a:cubicBezTo>
                <a:cubicBezTo>
                  <a:pt x="73" y="131"/>
                  <a:pt x="76" y="125"/>
                  <a:pt x="77" y="122"/>
                </a:cubicBezTo>
                <a:cubicBezTo>
                  <a:pt x="81" y="121"/>
                  <a:pt x="85" y="119"/>
                  <a:pt x="88" y="117"/>
                </a:cubicBezTo>
                <a:cubicBezTo>
                  <a:pt x="88" y="195"/>
                  <a:pt x="88" y="195"/>
                  <a:pt x="88" y="195"/>
                </a:cubicBezTo>
                <a:cubicBezTo>
                  <a:pt x="88" y="195"/>
                  <a:pt x="88" y="195"/>
                  <a:pt x="88" y="195"/>
                </a:cubicBezTo>
                <a:cubicBezTo>
                  <a:pt x="88" y="195"/>
                  <a:pt x="88" y="195"/>
                  <a:pt x="88" y="195"/>
                </a:cubicBezTo>
                <a:cubicBezTo>
                  <a:pt x="88" y="204"/>
                  <a:pt x="81" y="212"/>
                  <a:pt x="72" y="212"/>
                </a:cubicBezTo>
                <a:cubicBezTo>
                  <a:pt x="65" y="212"/>
                  <a:pt x="60" y="208"/>
                  <a:pt x="57" y="202"/>
                </a:cubicBezTo>
                <a:cubicBezTo>
                  <a:pt x="55" y="203"/>
                  <a:pt x="54" y="203"/>
                  <a:pt x="52" y="203"/>
                </a:cubicBezTo>
                <a:cubicBezTo>
                  <a:pt x="45" y="203"/>
                  <a:pt x="39" y="198"/>
                  <a:pt x="36" y="192"/>
                </a:cubicBezTo>
                <a:cubicBezTo>
                  <a:pt x="41" y="188"/>
                  <a:pt x="46" y="183"/>
                  <a:pt x="49" y="177"/>
                </a:cubicBezTo>
                <a:cubicBezTo>
                  <a:pt x="49" y="177"/>
                  <a:pt x="50" y="177"/>
                  <a:pt x="50" y="177"/>
                </a:cubicBezTo>
                <a:cubicBezTo>
                  <a:pt x="50" y="177"/>
                  <a:pt x="52" y="173"/>
                  <a:pt x="58" y="172"/>
                </a:cubicBezTo>
                <a:cubicBezTo>
                  <a:pt x="64" y="171"/>
                  <a:pt x="69" y="176"/>
                  <a:pt x="70" y="176"/>
                </a:cubicBezTo>
                <a:cubicBezTo>
                  <a:pt x="71" y="178"/>
                  <a:pt x="74" y="178"/>
                  <a:pt x="75" y="176"/>
                </a:cubicBezTo>
                <a:cubicBezTo>
                  <a:pt x="77" y="174"/>
                  <a:pt x="77" y="172"/>
                  <a:pt x="75" y="170"/>
                </a:cubicBezTo>
                <a:cubicBezTo>
                  <a:pt x="75" y="170"/>
                  <a:pt x="67" y="162"/>
                  <a:pt x="57" y="164"/>
                </a:cubicBezTo>
                <a:cubicBezTo>
                  <a:pt x="55" y="165"/>
                  <a:pt x="53" y="165"/>
                  <a:pt x="51" y="166"/>
                </a:cubicBezTo>
                <a:cubicBezTo>
                  <a:pt x="49" y="157"/>
                  <a:pt x="42" y="150"/>
                  <a:pt x="42" y="149"/>
                </a:cubicBezTo>
                <a:cubicBezTo>
                  <a:pt x="40" y="148"/>
                  <a:pt x="37" y="148"/>
                  <a:pt x="36" y="149"/>
                </a:cubicBezTo>
                <a:cubicBezTo>
                  <a:pt x="34" y="151"/>
                  <a:pt x="34" y="154"/>
                  <a:pt x="36" y="155"/>
                </a:cubicBezTo>
                <a:cubicBezTo>
                  <a:pt x="36" y="155"/>
                  <a:pt x="44" y="163"/>
                  <a:pt x="43" y="170"/>
                </a:cubicBezTo>
                <a:cubicBezTo>
                  <a:pt x="43" y="171"/>
                  <a:pt x="43" y="172"/>
                  <a:pt x="43" y="173"/>
                </a:cubicBezTo>
                <a:cubicBezTo>
                  <a:pt x="42" y="173"/>
                  <a:pt x="42" y="173"/>
                  <a:pt x="42" y="173"/>
                </a:cubicBezTo>
                <a:cubicBezTo>
                  <a:pt x="42" y="173"/>
                  <a:pt x="42" y="173"/>
                  <a:pt x="42" y="173"/>
                </a:cubicBezTo>
                <a:cubicBezTo>
                  <a:pt x="40" y="177"/>
                  <a:pt x="35" y="182"/>
                  <a:pt x="30" y="186"/>
                </a:cubicBezTo>
                <a:cubicBezTo>
                  <a:pt x="24" y="184"/>
                  <a:pt x="20" y="178"/>
                  <a:pt x="20" y="171"/>
                </a:cubicBezTo>
                <a:cubicBezTo>
                  <a:pt x="20" y="170"/>
                  <a:pt x="20" y="169"/>
                  <a:pt x="20" y="168"/>
                </a:cubicBezTo>
                <a:cubicBezTo>
                  <a:pt x="14" y="165"/>
                  <a:pt x="9" y="159"/>
                  <a:pt x="9" y="152"/>
                </a:cubicBezTo>
                <a:cubicBezTo>
                  <a:pt x="9" y="150"/>
                  <a:pt x="10" y="148"/>
                  <a:pt x="10" y="146"/>
                </a:cubicBezTo>
                <a:cubicBezTo>
                  <a:pt x="5" y="143"/>
                  <a:pt x="2" y="137"/>
                  <a:pt x="2" y="131"/>
                </a:cubicBezTo>
                <a:cubicBezTo>
                  <a:pt x="2" y="130"/>
                  <a:pt x="2" y="129"/>
                  <a:pt x="2" y="128"/>
                </a:cubicBezTo>
                <a:cubicBezTo>
                  <a:pt x="7" y="128"/>
                  <a:pt x="17" y="127"/>
                  <a:pt x="25" y="125"/>
                </a:cubicBezTo>
                <a:cubicBezTo>
                  <a:pt x="27" y="124"/>
                  <a:pt x="29" y="122"/>
                  <a:pt x="28" y="120"/>
                </a:cubicBezTo>
                <a:cubicBezTo>
                  <a:pt x="27" y="118"/>
                  <a:pt x="25" y="116"/>
                  <a:pt x="23" y="117"/>
                </a:cubicBezTo>
                <a:cubicBezTo>
                  <a:pt x="16" y="119"/>
                  <a:pt x="7" y="119"/>
                  <a:pt x="3" y="119"/>
                </a:cubicBezTo>
                <a:cubicBezTo>
                  <a:pt x="1" y="117"/>
                  <a:pt x="0" y="114"/>
                  <a:pt x="0" y="111"/>
                </a:cubicBezTo>
                <a:cubicBezTo>
                  <a:pt x="0" y="107"/>
                  <a:pt x="2" y="102"/>
                  <a:pt x="5" y="99"/>
                </a:cubicBezTo>
                <a:cubicBezTo>
                  <a:pt x="3" y="97"/>
                  <a:pt x="2" y="93"/>
                  <a:pt x="2" y="90"/>
                </a:cubicBezTo>
                <a:cubicBezTo>
                  <a:pt x="2" y="87"/>
                  <a:pt x="3" y="85"/>
                  <a:pt x="4" y="83"/>
                </a:cubicBezTo>
                <a:cubicBezTo>
                  <a:pt x="8" y="85"/>
                  <a:pt x="14" y="87"/>
                  <a:pt x="19" y="87"/>
                </a:cubicBezTo>
                <a:cubicBezTo>
                  <a:pt x="21" y="87"/>
                  <a:pt x="23" y="88"/>
                  <a:pt x="24" y="89"/>
                </a:cubicBezTo>
                <a:cubicBezTo>
                  <a:pt x="25" y="91"/>
                  <a:pt x="27" y="94"/>
                  <a:pt x="28" y="95"/>
                </a:cubicBezTo>
                <a:cubicBezTo>
                  <a:pt x="29" y="96"/>
                  <a:pt x="30" y="97"/>
                  <a:pt x="32" y="97"/>
                </a:cubicBezTo>
                <a:cubicBezTo>
                  <a:pt x="32" y="97"/>
                  <a:pt x="33" y="97"/>
                  <a:pt x="34" y="97"/>
                </a:cubicBezTo>
                <a:cubicBezTo>
                  <a:pt x="36" y="96"/>
                  <a:pt x="36" y="93"/>
                  <a:pt x="35" y="91"/>
                </a:cubicBezTo>
                <a:cubicBezTo>
                  <a:pt x="35" y="90"/>
                  <a:pt x="32" y="86"/>
                  <a:pt x="30" y="83"/>
                </a:cubicBezTo>
                <a:cubicBezTo>
                  <a:pt x="29" y="83"/>
                  <a:pt x="29" y="83"/>
                  <a:pt x="29" y="83"/>
                </a:cubicBezTo>
                <a:cubicBezTo>
                  <a:pt x="33" y="80"/>
                  <a:pt x="35" y="75"/>
                  <a:pt x="35" y="74"/>
                </a:cubicBezTo>
                <a:cubicBezTo>
                  <a:pt x="36" y="72"/>
                  <a:pt x="35" y="70"/>
                  <a:pt x="33" y="69"/>
                </a:cubicBezTo>
                <a:cubicBezTo>
                  <a:pt x="31" y="68"/>
                  <a:pt x="29" y="69"/>
                  <a:pt x="28" y="71"/>
                </a:cubicBezTo>
                <a:cubicBezTo>
                  <a:pt x="27" y="73"/>
                  <a:pt x="24" y="78"/>
                  <a:pt x="20" y="78"/>
                </a:cubicBezTo>
                <a:cubicBezTo>
                  <a:pt x="16" y="78"/>
                  <a:pt x="9" y="76"/>
                  <a:pt x="4" y="74"/>
                </a:cubicBezTo>
                <a:cubicBezTo>
                  <a:pt x="4" y="73"/>
                  <a:pt x="4" y="72"/>
                  <a:pt x="4" y="71"/>
                </a:cubicBezTo>
                <a:cubicBezTo>
                  <a:pt x="4" y="64"/>
                  <a:pt x="8" y="59"/>
                  <a:pt x="14" y="56"/>
                </a:cubicBezTo>
                <a:cubicBezTo>
                  <a:pt x="13" y="54"/>
                  <a:pt x="12" y="52"/>
                  <a:pt x="12" y="49"/>
                </a:cubicBezTo>
                <a:cubicBezTo>
                  <a:pt x="12" y="40"/>
                  <a:pt x="20" y="33"/>
                  <a:pt x="29" y="33"/>
                </a:cubicBezTo>
                <a:cubicBezTo>
                  <a:pt x="29" y="26"/>
                  <a:pt x="33" y="20"/>
                  <a:pt x="40" y="18"/>
                </a:cubicBezTo>
                <a:cubicBezTo>
                  <a:pt x="44" y="22"/>
                  <a:pt x="49" y="27"/>
                  <a:pt x="50" y="30"/>
                </a:cubicBezTo>
                <a:cubicBezTo>
                  <a:pt x="50" y="31"/>
                  <a:pt x="50" y="33"/>
                  <a:pt x="49" y="36"/>
                </a:cubicBezTo>
                <a:cubicBezTo>
                  <a:pt x="47" y="40"/>
                  <a:pt x="44" y="45"/>
                  <a:pt x="44" y="53"/>
                </a:cubicBezTo>
                <a:cubicBezTo>
                  <a:pt x="44" y="56"/>
                  <a:pt x="46" y="57"/>
                  <a:pt x="49" y="57"/>
                </a:cubicBezTo>
                <a:cubicBezTo>
                  <a:pt x="49" y="57"/>
                  <a:pt x="49" y="57"/>
                  <a:pt x="49" y="57"/>
                </a:cubicBezTo>
                <a:cubicBezTo>
                  <a:pt x="51" y="57"/>
                  <a:pt x="53" y="55"/>
                  <a:pt x="53" y="53"/>
                </a:cubicBezTo>
                <a:cubicBezTo>
                  <a:pt x="53" y="47"/>
                  <a:pt x="55" y="43"/>
                  <a:pt x="56" y="39"/>
                </a:cubicBezTo>
                <a:cubicBezTo>
                  <a:pt x="57" y="37"/>
                  <a:pt x="59" y="34"/>
                  <a:pt x="59" y="31"/>
                </a:cubicBezTo>
                <a:cubicBezTo>
                  <a:pt x="61" y="31"/>
                  <a:pt x="63" y="31"/>
                  <a:pt x="66" y="31"/>
                </a:cubicBezTo>
                <a:cubicBezTo>
                  <a:pt x="69" y="32"/>
                  <a:pt x="71" y="31"/>
                  <a:pt x="71" y="28"/>
                </a:cubicBezTo>
                <a:cubicBezTo>
                  <a:pt x="72" y="26"/>
                  <a:pt x="71" y="24"/>
                  <a:pt x="68" y="23"/>
                </a:cubicBezTo>
                <a:cubicBezTo>
                  <a:pt x="63" y="22"/>
                  <a:pt x="59" y="23"/>
                  <a:pt x="56" y="24"/>
                </a:cubicBezTo>
                <a:cubicBezTo>
                  <a:pt x="53" y="20"/>
                  <a:pt x="49" y="15"/>
                  <a:pt x="46" y="12"/>
                </a:cubicBezTo>
                <a:cubicBezTo>
                  <a:pt x="49" y="8"/>
                  <a:pt x="54" y="5"/>
                  <a:pt x="60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3" y="2"/>
                  <a:pt x="67" y="0"/>
                  <a:pt x="72" y="0"/>
                </a:cubicBezTo>
                <a:cubicBezTo>
                  <a:pt x="81" y="0"/>
                  <a:pt x="88" y="7"/>
                  <a:pt x="88" y="16"/>
                </a:cubicBezTo>
                <a:close/>
                <a:moveTo>
                  <a:pt x="165" y="125"/>
                </a:moveTo>
                <a:cubicBezTo>
                  <a:pt x="163" y="124"/>
                  <a:pt x="162" y="122"/>
                  <a:pt x="162" y="120"/>
                </a:cubicBezTo>
                <a:cubicBezTo>
                  <a:pt x="163" y="118"/>
                  <a:pt x="165" y="116"/>
                  <a:pt x="168" y="117"/>
                </a:cubicBezTo>
                <a:cubicBezTo>
                  <a:pt x="174" y="119"/>
                  <a:pt x="184" y="119"/>
                  <a:pt x="188" y="119"/>
                </a:cubicBezTo>
                <a:cubicBezTo>
                  <a:pt x="189" y="117"/>
                  <a:pt x="190" y="114"/>
                  <a:pt x="190" y="111"/>
                </a:cubicBezTo>
                <a:cubicBezTo>
                  <a:pt x="190" y="107"/>
                  <a:pt x="188" y="102"/>
                  <a:pt x="185" y="99"/>
                </a:cubicBezTo>
                <a:cubicBezTo>
                  <a:pt x="187" y="97"/>
                  <a:pt x="188" y="93"/>
                  <a:pt x="188" y="90"/>
                </a:cubicBezTo>
                <a:cubicBezTo>
                  <a:pt x="188" y="87"/>
                  <a:pt x="188" y="85"/>
                  <a:pt x="187" y="83"/>
                </a:cubicBezTo>
                <a:cubicBezTo>
                  <a:pt x="182" y="85"/>
                  <a:pt x="176" y="87"/>
                  <a:pt x="171" y="87"/>
                </a:cubicBezTo>
                <a:cubicBezTo>
                  <a:pt x="170" y="87"/>
                  <a:pt x="168" y="88"/>
                  <a:pt x="166" y="89"/>
                </a:cubicBezTo>
                <a:cubicBezTo>
                  <a:pt x="165" y="91"/>
                  <a:pt x="163" y="94"/>
                  <a:pt x="162" y="95"/>
                </a:cubicBezTo>
                <a:cubicBezTo>
                  <a:pt x="162" y="96"/>
                  <a:pt x="160" y="97"/>
                  <a:pt x="159" y="97"/>
                </a:cubicBezTo>
                <a:cubicBezTo>
                  <a:pt x="158" y="97"/>
                  <a:pt x="157" y="97"/>
                  <a:pt x="157" y="97"/>
                </a:cubicBezTo>
                <a:cubicBezTo>
                  <a:pt x="155" y="96"/>
                  <a:pt x="154" y="93"/>
                  <a:pt x="155" y="91"/>
                </a:cubicBezTo>
                <a:cubicBezTo>
                  <a:pt x="155" y="90"/>
                  <a:pt x="158" y="86"/>
                  <a:pt x="161" y="83"/>
                </a:cubicBezTo>
                <a:cubicBezTo>
                  <a:pt x="161" y="83"/>
                  <a:pt x="161" y="83"/>
                  <a:pt x="161" y="83"/>
                </a:cubicBezTo>
                <a:cubicBezTo>
                  <a:pt x="157" y="80"/>
                  <a:pt x="155" y="75"/>
                  <a:pt x="155" y="74"/>
                </a:cubicBezTo>
                <a:cubicBezTo>
                  <a:pt x="154" y="72"/>
                  <a:pt x="155" y="70"/>
                  <a:pt x="157" y="69"/>
                </a:cubicBezTo>
                <a:cubicBezTo>
                  <a:pt x="159" y="68"/>
                  <a:pt x="162" y="69"/>
                  <a:pt x="163" y="71"/>
                </a:cubicBezTo>
                <a:cubicBezTo>
                  <a:pt x="163" y="73"/>
                  <a:pt x="166" y="78"/>
                  <a:pt x="170" y="78"/>
                </a:cubicBezTo>
                <a:cubicBezTo>
                  <a:pt x="174" y="78"/>
                  <a:pt x="181" y="76"/>
                  <a:pt x="186" y="74"/>
                </a:cubicBezTo>
                <a:cubicBezTo>
                  <a:pt x="186" y="73"/>
                  <a:pt x="186" y="72"/>
                  <a:pt x="186" y="71"/>
                </a:cubicBezTo>
                <a:cubicBezTo>
                  <a:pt x="186" y="64"/>
                  <a:pt x="182" y="59"/>
                  <a:pt x="176" y="56"/>
                </a:cubicBezTo>
                <a:cubicBezTo>
                  <a:pt x="177" y="54"/>
                  <a:pt x="178" y="52"/>
                  <a:pt x="178" y="49"/>
                </a:cubicBezTo>
                <a:cubicBezTo>
                  <a:pt x="178" y="40"/>
                  <a:pt x="171" y="33"/>
                  <a:pt x="162" y="33"/>
                </a:cubicBezTo>
                <a:cubicBezTo>
                  <a:pt x="161" y="26"/>
                  <a:pt x="157" y="20"/>
                  <a:pt x="151" y="18"/>
                </a:cubicBezTo>
                <a:cubicBezTo>
                  <a:pt x="146" y="22"/>
                  <a:pt x="142" y="27"/>
                  <a:pt x="140" y="30"/>
                </a:cubicBezTo>
                <a:cubicBezTo>
                  <a:pt x="140" y="31"/>
                  <a:pt x="140" y="33"/>
                  <a:pt x="142" y="36"/>
                </a:cubicBezTo>
                <a:cubicBezTo>
                  <a:pt x="144" y="40"/>
                  <a:pt x="146" y="45"/>
                  <a:pt x="146" y="53"/>
                </a:cubicBezTo>
                <a:cubicBezTo>
                  <a:pt x="146" y="56"/>
                  <a:pt x="144" y="57"/>
                  <a:pt x="142" y="57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39" y="57"/>
                  <a:pt x="137" y="55"/>
                  <a:pt x="137" y="53"/>
                </a:cubicBezTo>
                <a:cubicBezTo>
                  <a:pt x="138" y="47"/>
                  <a:pt x="136" y="43"/>
                  <a:pt x="134" y="39"/>
                </a:cubicBezTo>
                <a:cubicBezTo>
                  <a:pt x="133" y="37"/>
                  <a:pt x="132" y="34"/>
                  <a:pt x="132" y="31"/>
                </a:cubicBezTo>
                <a:cubicBezTo>
                  <a:pt x="130" y="31"/>
                  <a:pt x="127" y="31"/>
                  <a:pt x="124" y="31"/>
                </a:cubicBezTo>
                <a:cubicBezTo>
                  <a:pt x="122" y="32"/>
                  <a:pt x="120" y="31"/>
                  <a:pt x="119" y="28"/>
                </a:cubicBezTo>
                <a:cubicBezTo>
                  <a:pt x="118" y="26"/>
                  <a:pt x="120" y="24"/>
                  <a:pt x="122" y="23"/>
                </a:cubicBezTo>
                <a:cubicBezTo>
                  <a:pt x="127" y="22"/>
                  <a:pt x="132" y="23"/>
                  <a:pt x="135" y="24"/>
                </a:cubicBezTo>
                <a:cubicBezTo>
                  <a:pt x="137" y="20"/>
                  <a:pt x="141" y="15"/>
                  <a:pt x="144" y="12"/>
                </a:cubicBezTo>
                <a:cubicBezTo>
                  <a:pt x="141" y="8"/>
                  <a:pt x="136" y="5"/>
                  <a:pt x="131" y="5"/>
                </a:cubicBezTo>
                <a:cubicBezTo>
                  <a:pt x="131" y="5"/>
                  <a:pt x="131" y="5"/>
                  <a:pt x="131" y="5"/>
                </a:cubicBezTo>
                <a:cubicBezTo>
                  <a:pt x="128" y="2"/>
                  <a:pt x="123" y="0"/>
                  <a:pt x="118" y="0"/>
                </a:cubicBezTo>
                <a:cubicBezTo>
                  <a:pt x="109" y="0"/>
                  <a:pt x="102" y="7"/>
                  <a:pt x="102" y="16"/>
                </a:cubicBezTo>
                <a:cubicBezTo>
                  <a:pt x="102" y="17"/>
                  <a:pt x="102" y="17"/>
                  <a:pt x="102" y="18"/>
                </a:cubicBezTo>
                <a:cubicBezTo>
                  <a:pt x="102" y="18"/>
                  <a:pt x="102" y="18"/>
                  <a:pt x="102" y="19"/>
                </a:cubicBezTo>
                <a:cubicBezTo>
                  <a:pt x="102" y="68"/>
                  <a:pt x="102" y="68"/>
                  <a:pt x="102" y="68"/>
                </a:cubicBezTo>
                <a:cubicBezTo>
                  <a:pt x="106" y="67"/>
                  <a:pt x="110" y="66"/>
                  <a:pt x="112" y="62"/>
                </a:cubicBezTo>
                <a:cubicBezTo>
                  <a:pt x="114" y="60"/>
                  <a:pt x="116" y="60"/>
                  <a:pt x="118" y="61"/>
                </a:cubicBezTo>
                <a:cubicBezTo>
                  <a:pt x="120" y="62"/>
                  <a:pt x="121" y="65"/>
                  <a:pt x="119" y="67"/>
                </a:cubicBezTo>
                <a:cubicBezTo>
                  <a:pt x="115" y="74"/>
                  <a:pt x="107" y="76"/>
                  <a:pt x="102" y="77"/>
                </a:cubicBezTo>
                <a:cubicBezTo>
                  <a:pt x="102" y="108"/>
                  <a:pt x="102" y="108"/>
                  <a:pt x="102" y="108"/>
                </a:cubicBezTo>
                <a:cubicBezTo>
                  <a:pt x="102" y="108"/>
                  <a:pt x="102" y="108"/>
                  <a:pt x="103" y="108"/>
                </a:cubicBezTo>
                <a:cubicBezTo>
                  <a:pt x="107" y="111"/>
                  <a:pt x="113" y="113"/>
                  <a:pt x="116" y="114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6" y="114"/>
                  <a:pt x="116" y="114"/>
                  <a:pt x="117" y="114"/>
                </a:cubicBezTo>
                <a:cubicBezTo>
                  <a:pt x="121" y="112"/>
                  <a:pt x="124" y="109"/>
                  <a:pt x="124" y="109"/>
                </a:cubicBezTo>
                <a:cubicBezTo>
                  <a:pt x="126" y="107"/>
                  <a:pt x="128" y="107"/>
                  <a:pt x="130" y="108"/>
                </a:cubicBezTo>
                <a:cubicBezTo>
                  <a:pt x="132" y="110"/>
                  <a:pt x="132" y="113"/>
                  <a:pt x="130" y="114"/>
                </a:cubicBezTo>
                <a:cubicBezTo>
                  <a:pt x="130" y="115"/>
                  <a:pt x="127" y="118"/>
                  <a:pt x="122" y="120"/>
                </a:cubicBezTo>
                <a:cubicBezTo>
                  <a:pt x="123" y="124"/>
                  <a:pt x="125" y="130"/>
                  <a:pt x="125" y="135"/>
                </a:cubicBezTo>
                <a:cubicBezTo>
                  <a:pt x="125" y="137"/>
                  <a:pt x="124" y="139"/>
                  <a:pt x="121" y="139"/>
                </a:cubicBezTo>
                <a:cubicBezTo>
                  <a:pt x="119" y="139"/>
                  <a:pt x="117" y="137"/>
                  <a:pt x="117" y="135"/>
                </a:cubicBezTo>
                <a:cubicBezTo>
                  <a:pt x="117" y="131"/>
                  <a:pt x="115" y="125"/>
                  <a:pt x="113" y="122"/>
                </a:cubicBezTo>
                <a:cubicBezTo>
                  <a:pt x="109" y="121"/>
                  <a:pt x="105" y="119"/>
                  <a:pt x="102" y="117"/>
                </a:cubicBezTo>
                <a:cubicBezTo>
                  <a:pt x="102" y="195"/>
                  <a:pt x="102" y="195"/>
                  <a:pt x="102" y="195"/>
                </a:cubicBezTo>
                <a:cubicBezTo>
                  <a:pt x="102" y="195"/>
                  <a:pt x="102" y="195"/>
                  <a:pt x="102" y="195"/>
                </a:cubicBezTo>
                <a:cubicBezTo>
                  <a:pt x="102" y="195"/>
                  <a:pt x="102" y="195"/>
                  <a:pt x="102" y="195"/>
                </a:cubicBezTo>
                <a:cubicBezTo>
                  <a:pt x="102" y="204"/>
                  <a:pt x="109" y="212"/>
                  <a:pt x="118" y="212"/>
                </a:cubicBezTo>
                <a:cubicBezTo>
                  <a:pt x="125" y="212"/>
                  <a:pt x="131" y="208"/>
                  <a:pt x="133" y="202"/>
                </a:cubicBezTo>
                <a:cubicBezTo>
                  <a:pt x="135" y="203"/>
                  <a:pt x="137" y="203"/>
                  <a:pt x="138" y="203"/>
                </a:cubicBezTo>
                <a:cubicBezTo>
                  <a:pt x="146" y="203"/>
                  <a:pt x="152" y="198"/>
                  <a:pt x="154" y="192"/>
                </a:cubicBezTo>
                <a:cubicBezTo>
                  <a:pt x="149" y="188"/>
                  <a:pt x="144" y="183"/>
                  <a:pt x="141" y="177"/>
                </a:cubicBezTo>
                <a:cubicBezTo>
                  <a:pt x="141" y="177"/>
                  <a:pt x="141" y="177"/>
                  <a:pt x="141" y="177"/>
                </a:cubicBezTo>
                <a:cubicBezTo>
                  <a:pt x="141" y="177"/>
                  <a:pt x="138" y="173"/>
                  <a:pt x="132" y="172"/>
                </a:cubicBezTo>
                <a:cubicBezTo>
                  <a:pt x="126" y="171"/>
                  <a:pt x="121" y="176"/>
                  <a:pt x="121" y="176"/>
                </a:cubicBezTo>
                <a:cubicBezTo>
                  <a:pt x="119" y="178"/>
                  <a:pt x="116" y="178"/>
                  <a:pt x="115" y="176"/>
                </a:cubicBezTo>
                <a:cubicBezTo>
                  <a:pt x="113" y="174"/>
                  <a:pt x="113" y="172"/>
                  <a:pt x="115" y="170"/>
                </a:cubicBezTo>
                <a:cubicBezTo>
                  <a:pt x="115" y="170"/>
                  <a:pt x="123" y="162"/>
                  <a:pt x="134" y="164"/>
                </a:cubicBezTo>
                <a:cubicBezTo>
                  <a:pt x="136" y="165"/>
                  <a:pt x="138" y="165"/>
                  <a:pt x="139" y="166"/>
                </a:cubicBezTo>
                <a:cubicBezTo>
                  <a:pt x="141" y="157"/>
                  <a:pt x="148" y="150"/>
                  <a:pt x="148" y="149"/>
                </a:cubicBezTo>
                <a:cubicBezTo>
                  <a:pt x="150" y="148"/>
                  <a:pt x="153" y="148"/>
                  <a:pt x="154" y="149"/>
                </a:cubicBezTo>
                <a:cubicBezTo>
                  <a:pt x="156" y="151"/>
                  <a:pt x="156" y="154"/>
                  <a:pt x="154" y="155"/>
                </a:cubicBezTo>
                <a:cubicBezTo>
                  <a:pt x="152" y="157"/>
                  <a:pt x="147" y="164"/>
                  <a:pt x="147" y="170"/>
                </a:cubicBezTo>
                <a:cubicBezTo>
                  <a:pt x="147" y="171"/>
                  <a:pt x="147" y="172"/>
                  <a:pt x="148" y="173"/>
                </a:cubicBezTo>
                <a:cubicBezTo>
                  <a:pt x="148" y="173"/>
                  <a:pt x="148" y="173"/>
                  <a:pt x="148" y="173"/>
                </a:cubicBezTo>
                <a:cubicBezTo>
                  <a:pt x="148" y="173"/>
                  <a:pt x="148" y="173"/>
                  <a:pt x="148" y="173"/>
                </a:cubicBezTo>
                <a:cubicBezTo>
                  <a:pt x="150" y="177"/>
                  <a:pt x="155" y="182"/>
                  <a:pt x="160" y="186"/>
                </a:cubicBezTo>
                <a:cubicBezTo>
                  <a:pt x="166" y="184"/>
                  <a:pt x="171" y="178"/>
                  <a:pt x="171" y="171"/>
                </a:cubicBezTo>
                <a:cubicBezTo>
                  <a:pt x="171" y="170"/>
                  <a:pt x="171" y="169"/>
                  <a:pt x="170" y="168"/>
                </a:cubicBezTo>
                <a:cubicBezTo>
                  <a:pt x="177" y="165"/>
                  <a:pt x="181" y="159"/>
                  <a:pt x="181" y="152"/>
                </a:cubicBezTo>
                <a:cubicBezTo>
                  <a:pt x="181" y="150"/>
                  <a:pt x="181" y="148"/>
                  <a:pt x="180" y="146"/>
                </a:cubicBezTo>
                <a:cubicBezTo>
                  <a:pt x="185" y="143"/>
                  <a:pt x="188" y="137"/>
                  <a:pt x="188" y="131"/>
                </a:cubicBezTo>
                <a:cubicBezTo>
                  <a:pt x="188" y="130"/>
                  <a:pt x="188" y="129"/>
                  <a:pt x="188" y="128"/>
                </a:cubicBezTo>
                <a:cubicBezTo>
                  <a:pt x="183" y="128"/>
                  <a:pt x="173" y="127"/>
                  <a:pt x="165" y="125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4" name="Freeform 20">
            <a:extLst>
              <a:ext uri="{FF2B5EF4-FFF2-40B4-BE49-F238E27FC236}">
                <a16:creationId xmlns="" xmlns:a16="http://schemas.microsoft.com/office/drawing/2014/main" id="{E30524C8-4384-4EEF-A680-26C9480017BA}"/>
              </a:ext>
            </a:extLst>
          </p:cNvPr>
          <p:cNvSpPr>
            <a:spLocks noEditPoints="1"/>
          </p:cNvSpPr>
          <p:nvPr/>
        </p:nvSpPr>
        <p:spPr bwMode="auto">
          <a:xfrm>
            <a:off x="4780136" y="5680003"/>
            <a:ext cx="258760" cy="329186"/>
          </a:xfrm>
          <a:custGeom>
            <a:avLst/>
            <a:gdLst>
              <a:gd name="T0" fmla="*/ 48 w 241"/>
              <a:gd name="T1" fmla="*/ 167 h 229"/>
              <a:gd name="T2" fmla="*/ 64 w 241"/>
              <a:gd name="T3" fmla="*/ 183 h 229"/>
              <a:gd name="T4" fmla="*/ 44 w 241"/>
              <a:gd name="T5" fmla="*/ 202 h 229"/>
              <a:gd name="T6" fmla="*/ 28 w 241"/>
              <a:gd name="T7" fmla="*/ 186 h 229"/>
              <a:gd name="T8" fmla="*/ 48 w 241"/>
              <a:gd name="T9" fmla="*/ 167 h 229"/>
              <a:gd name="T10" fmla="*/ 208 w 241"/>
              <a:gd name="T11" fmla="*/ 98 h 229"/>
              <a:gd name="T12" fmla="*/ 208 w 241"/>
              <a:gd name="T13" fmla="*/ 120 h 229"/>
              <a:gd name="T14" fmla="*/ 241 w 241"/>
              <a:gd name="T15" fmla="*/ 120 h 229"/>
              <a:gd name="T16" fmla="*/ 241 w 241"/>
              <a:gd name="T17" fmla="*/ 98 h 229"/>
              <a:gd name="T18" fmla="*/ 208 w 241"/>
              <a:gd name="T19" fmla="*/ 98 h 229"/>
              <a:gd name="T20" fmla="*/ 110 w 241"/>
              <a:gd name="T21" fmla="*/ 229 h 229"/>
              <a:gd name="T22" fmla="*/ 131 w 241"/>
              <a:gd name="T23" fmla="*/ 229 h 229"/>
              <a:gd name="T24" fmla="*/ 131 w 241"/>
              <a:gd name="T25" fmla="*/ 197 h 229"/>
              <a:gd name="T26" fmla="*/ 110 w 241"/>
              <a:gd name="T27" fmla="*/ 197 h 229"/>
              <a:gd name="T28" fmla="*/ 110 w 241"/>
              <a:gd name="T29" fmla="*/ 229 h 229"/>
              <a:gd name="T30" fmla="*/ 33 w 241"/>
              <a:gd name="T31" fmla="*/ 98 h 229"/>
              <a:gd name="T32" fmla="*/ 0 w 241"/>
              <a:gd name="T33" fmla="*/ 98 h 229"/>
              <a:gd name="T34" fmla="*/ 0 w 241"/>
              <a:gd name="T35" fmla="*/ 120 h 229"/>
              <a:gd name="T36" fmla="*/ 33 w 241"/>
              <a:gd name="T37" fmla="*/ 120 h 229"/>
              <a:gd name="T38" fmla="*/ 33 w 241"/>
              <a:gd name="T39" fmla="*/ 98 h 229"/>
              <a:gd name="T40" fmla="*/ 153 w 241"/>
              <a:gd name="T41" fmla="*/ 53 h 229"/>
              <a:gd name="T42" fmla="*/ 153 w 241"/>
              <a:gd name="T43" fmla="*/ 0 h 229"/>
              <a:gd name="T44" fmla="*/ 88 w 241"/>
              <a:gd name="T45" fmla="*/ 0 h 229"/>
              <a:gd name="T46" fmla="*/ 88 w 241"/>
              <a:gd name="T47" fmla="*/ 53 h 229"/>
              <a:gd name="T48" fmla="*/ 55 w 241"/>
              <a:gd name="T49" fmla="*/ 109 h 229"/>
              <a:gd name="T50" fmla="*/ 120 w 241"/>
              <a:gd name="T51" fmla="*/ 175 h 229"/>
              <a:gd name="T52" fmla="*/ 186 w 241"/>
              <a:gd name="T53" fmla="*/ 109 h 229"/>
              <a:gd name="T54" fmla="*/ 153 w 241"/>
              <a:gd name="T55" fmla="*/ 53 h 229"/>
              <a:gd name="T56" fmla="*/ 177 w 241"/>
              <a:gd name="T57" fmla="*/ 183 h 229"/>
              <a:gd name="T58" fmla="*/ 197 w 241"/>
              <a:gd name="T59" fmla="*/ 202 h 229"/>
              <a:gd name="T60" fmla="*/ 212 w 241"/>
              <a:gd name="T61" fmla="*/ 187 h 229"/>
              <a:gd name="T62" fmla="*/ 193 w 241"/>
              <a:gd name="T63" fmla="*/ 167 h 229"/>
              <a:gd name="T64" fmla="*/ 177 w 241"/>
              <a:gd name="T65" fmla="*/ 183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41" h="229">
                <a:moveTo>
                  <a:pt x="48" y="167"/>
                </a:moveTo>
                <a:cubicBezTo>
                  <a:pt x="64" y="183"/>
                  <a:pt x="64" y="183"/>
                  <a:pt x="64" y="183"/>
                </a:cubicBezTo>
                <a:cubicBezTo>
                  <a:pt x="44" y="202"/>
                  <a:pt x="44" y="202"/>
                  <a:pt x="44" y="202"/>
                </a:cubicBezTo>
                <a:cubicBezTo>
                  <a:pt x="28" y="186"/>
                  <a:pt x="28" y="186"/>
                  <a:pt x="28" y="186"/>
                </a:cubicBezTo>
                <a:lnTo>
                  <a:pt x="48" y="167"/>
                </a:lnTo>
                <a:close/>
                <a:moveTo>
                  <a:pt x="208" y="98"/>
                </a:moveTo>
                <a:cubicBezTo>
                  <a:pt x="208" y="120"/>
                  <a:pt x="208" y="120"/>
                  <a:pt x="208" y="120"/>
                </a:cubicBezTo>
                <a:cubicBezTo>
                  <a:pt x="241" y="120"/>
                  <a:pt x="241" y="120"/>
                  <a:pt x="241" y="120"/>
                </a:cubicBezTo>
                <a:cubicBezTo>
                  <a:pt x="241" y="98"/>
                  <a:pt x="241" y="98"/>
                  <a:pt x="241" y="98"/>
                </a:cubicBezTo>
                <a:lnTo>
                  <a:pt x="208" y="98"/>
                </a:lnTo>
                <a:close/>
                <a:moveTo>
                  <a:pt x="110" y="229"/>
                </a:moveTo>
                <a:cubicBezTo>
                  <a:pt x="113" y="229"/>
                  <a:pt x="131" y="229"/>
                  <a:pt x="131" y="229"/>
                </a:cubicBezTo>
                <a:cubicBezTo>
                  <a:pt x="131" y="197"/>
                  <a:pt x="131" y="197"/>
                  <a:pt x="131" y="197"/>
                </a:cubicBezTo>
                <a:cubicBezTo>
                  <a:pt x="110" y="197"/>
                  <a:pt x="110" y="197"/>
                  <a:pt x="110" y="197"/>
                </a:cubicBezTo>
                <a:lnTo>
                  <a:pt x="110" y="229"/>
                </a:lnTo>
                <a:close/>
                <a:moveTo>
                  <a:pt x="33" y="98"/>
                </a:moveTo>
                <a:cubicBezTo>
                  <a:pt x="0" y="98"/>
                  <a:pt x="0" y="98"/>
                  <a:pt x="0" y="98"/>
                </a:cubicBezTo>
                <a:cubicBezTo>
                  <a:pt x="0" y="120"/>
                  <a:pt x="0" y="120"/>
                  <a:pt x="0" y="120"/>
                </a:cubicBezTo>
                <a:cubicBezTo>
                  <a:pt x="33" y="120"/>
                  <a:pt x="33" y="120"/>
                  <a:pt x="33" y="120"/>
                </a:cubicBezTo>
                <a:lnTo>
                  <a:pt x="33" y="98"/>
                </a:lnTo>
                <a:close/>
                <a:moveTo>
                  <a:pt x="153" y="53"/>
                </a:moveTo>
                <a:cubicBezTo>
                  <a:pt x="153" y="0"/>
                  <a:pt x="153" y="0"/>
                  <a:pt x="153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88" y="53"/>
                  <a:pt x="88" y="53"/>
                  <a:pt x="88" y="53"/>
                </a:cubicBezTo>
                <a:cubicBezTo>
                  <a:pt x="68" y="63"/>
                  <a:pt x="55" y="85"/>
                  <a:pt x="55" y="109"/>
                </a:cubicBezTo>
                <a:cubicBezTo>
                  <a:pt x="55" y="146"/>
                  <a:pt x="84" y="175"/>
                  <a:pt x="120" y="175"/>
                </a:cubicBezTo>
                <a:cubicBezTo>
                  <a:pt x="157" y="175"/>
                  <a:pt x="186" y="146"/>
                  <a:pt x="186" y="109"/>
                </a:cubicBezTo>
                <a:cubicBezTo>
                  <a:pt x="186" y="85"/>
                  <a:pt x="173" y="63"/>
                  <a:pt x="153" y="53"/>
                </a:cubicBezTo>
                <a:close/>
                <a:moveTo>
                  <a:pt x="177" y="183"/>
                </a:moveTo>
                <a:cubicBezTo>
                  <a:pt x="197" y="202"/>
                  <a:pt x="197" y="202"/>
                  <a:pt x="197" y="202"/>
                </a:cubicBezTo>
                <a:cubicBezTo>
                  <a:pt x="212" y="187"/>
                  <a:pt x="212" y="187"/>
                  <a:pt x="212" y="187"/>
                </a:cubicBezTo>
                <a:cubicBezTo>
                  <a:pt x="193" y="167"/>
                  <a:pt x="193" y="167"/>
                  <a:pt x="193" y="167"/>
                </a:cubicBezTo>
                <a:lnTo>
                  <a:pt x="177" y="183"/>
                </a:ln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5" name="Freeform 21">
            <a:extLst>
              <a:ext uri="{FF2B5EF4-FFF2-40B4-BE49-F238E27FC236}">
                <a16:creationId xmlns="" xmlns:a16="http://schemas.microsoft.com/office/drawing/2014/main" id="{1BA7DCA1-7724-4CFC-B0AA-2B66C5B25918}"/>
              </a:ext>
            </a:extLst>
          </p:cNvPr>
          <p:cNvSpPr>
            <a:spLocks/>
          </p:cNvSpPr>
          <p:nvPr/>
        </p:nvSpPr>
        <p:spPr bwMode="auto">
          <a:xfrm>
            <a:off x="4012495" y="5717458"/>
            <a:ext cx="219194" cy="254275"/>
          </a:xfrm>
          <a:custGeom>
            <a:avLst/>
            <a:gdLst>
              <a:gd name="T0" fmla="*/ 204 w 204"/>
              <a:gd name="T1" fmla="*/ 80 h 177"/>
              <a:gd name="T2" fmla="*/ 102 w 204"/>
              <a:gd name="T3" fmla="*/ 160 h 177"/>
              <a:gd name="T4" fmla="*/ 64 w 204"/>
              <a:gd name="T5" fmla="*/ 155 h 177"/>
              <a:gd name="T6" fmla="*/ 13 w 204"/>
              <a:gd name="T7" fmla="*/ 177 h 177"/>
              <a:gd name="T8" fmla="*/ 27 w 204"/>
              <a:gd name="T9" fmla="*/ 134 h 177"/>
              <a:gd name="T10" fmla="*/ 0 w 204"/>
              <a:gd name="T11" fmla="*/ 80 h 177"/>
              <a:gd name="T12" fmla="*/ 102 w 204"/>
              <a:gd name="T13" fmla="*/ 0 h 177"/>
              <a:gd name="T14" fmla="*/ 204 w 204"/>
              <a:gd name="T15" fmla="*/ 80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4" h="177">
                <a:moveTo>
                  <a:pt x="204" y="80"/>
                </a:moveTo>
                <a:cubicBezTo>
                  <a:pt x="204" y="124"/>
                  <a:pt x="158" y="160"/>
                  <a:pt x="102" y="160"/>
                </a:cubicBezTo>
                <a:cubicBezTo>
                  <a:pt x="89" y="160"/>
                  <a:pt x="76" y="158"/>
                  <a:pt x="64" y="155"/>
                </a:cubicBezTo>
                <a:cubicBezTo>
                  <a:pt x="53" y="164"/>
                  <a:pt x="33" y="177"/>
                  <a:pt x="13" y="177"/>
                </a:cubicBezTo>
                <a:cubicBezTo>
                  <a:pt x="23" y="167"/>
                  <a:pt x="26" y="148"/>
                  <a:pt x="27" y="134"/>
                </a:cubicBezTo>
                <a:cubicBezTo>
                  <a:pt x="10" y="120"/>
                  <a:pt x="0" y="101"/>
                  <a:pt x="0" y="80"/>
                </a:cubicBezTo>
                <a:cubicBezTo>
                  <a:pt x="0" y="36"/>
                  <a:pt x="45" y="0"/>
                  <a:pt x="102" y="0"/>
                </a:cubicBezTo>
                <a:cubicBezTo>
                  <a:pt x="158" y="0"/>
                  <a:pt x="204" y="36"/>
                  <a:pt x="204" y="8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6" name="Freeform 22">
            <a:extLst>
              <a:ext uri="{FF2B5EF4-FFF2-40B4-BE49-F238E27FC236}">
                <a16:creationId xmlns="" xmlns:a16="http://schemas.microsoft.com/office/drawing/2014/main" id="{9208639C-32B0-42CE-97B7-E555BE2AF83E}"/>
              </a:ext>
            </a:extLst>
          </p:cNvPr>
          <p:cNvSpPr>
            <a:spLocks noEditPoints="1"/>
          </p:cNvSpPr>
          <p:nvPr/>
        </p:nvSpPr>
        <p:spPr bwMode="auto">
          <a:xfrm>
            <a:off x="3455978" y="5227338"/>
            <a:ext cx="249264" cy="291203"/>
          </a:xfrm>
          <a:custGeom>
            <a:avLst/>
            <a:gdLst>
              <a:gd name="T0" fmla="*/ 116 w 232"/>
              <a:gd name="T1" fmla="*/ 43 h 203"/>
              <a:gd name="T2" fmla="*/ 109 w 232"/>
              <a:gd name="T3" fmla="*/ 7 h 203"/>
              <a:gd name="T4" fmla="*/ 123 w 232"/>
              <a:gd name="T5" fmla="*/ 7 h 203"/>
              <a:gd name="T6" fmla="*/ 82 w 232"/>
              <a:gd name="T7" fmla="*/ 48 h 203"/>
              <a:gd name="T8" fmla="*/ 91 w 232"/>
              <a:gd name="T9" fmla="*/ 48 h 203"/>
              <a:gd name="T10" fmla="*/ 77 w 232"/>
              <a:gd name="T11" fmla="*/ 24 h 203"/>
              <a:gd name="T12" fmla="*/ 67 w 232"/>
              <a:gd name="T13" fmla="*/ 33 h 203"/>
              <a:gd name="T14" fmla="*/ 145 w 232"/>
              <a:gd name="T15" fmla="*/ 50 h 203"/>
              <a:gd name="T16" fmla="*/ 164 w 232"/>
              <a:gd name="T17" fmla="*/ 33 h 203"/>
              <a:gd name="T18" fmla="*/ 155 w 232"/>
              <a:gd name="T19" fmla="*/ 24 h 203"/>
              <a:gd name="T20" fmla="*/ 140 w 232"/>
              <a:gd name="T21" fmla="*/ 48 h 203"/>
              <a:gd name="T22" fmla="*/ 96 w 232"/>
              <a:gd name="T23" fmla="*/ 66 h 203"/>
              <a:gd name="T24" fmla="*/ 66 w 232"/>
              <a:gd name="T25" fmla="*/ 91 h 203"/>
              <a:gd name="T26" fmla="*/ 36 w 232"/>
              <a:gd name="T27" fmla="*/ 95 h 203"/>
              <a:gd name="T28" fmla="*/ 0 w 232"/>
              <a:gd name="T29" fmla="*/ 131 h 203"/>
              <a:gd name="T30" fmla="*/ 6 w 232"/>
              <a:gd name="T31" fmla="*/ 203 h 203"/>
              <a:gd name="T32" fmla="*/ 72 w 232"/>
              <a:gd name="T33" fmla="*/ 196 h 203"/>
              <a:gd name="T34" fmla="*/ 106 w 232"/>
              <a:gd name="T35" fmla="*/ 104 h 203"/>
              <a:gd name="T36" fmla="*/ 109 w 232"/>
              <a:gd name="T37" fmla="*/ 72 h 203"/>
              <a:gd name="T38" fmla="*/ 196 w 232"/>
              <a:gd name="T39" fmla="*/ 95 h 203"/>
              <a:gd name="T40" fmla="*/ 175 w 232"/>
              <a:gd name="T41" fmla="*/ 95 h 203"/>
              <a:gd name="T42" fmla="*/ 136 w 232"/>
              <a:gd name="T43" fmla="*/ 66 h 203"/>
              <a:gd name="T44" fmla="*/ 123 w 232"/>
              <a:gd name="T45" fmla="*/ 72 h 203"/>
              <a:gd name="T46" fmla="*/ 125 w 232"/>
              <a:gd name="T47" fmla="*/ 104 h 203"/>
              <a:gd name="T48" fmla="*/ 160 w 232"/>
              <a:gd name="T49" fmla="*/ 196 h 203"/>
              <a:gd name="T50" fmla="*/ 225 w 232"/>
              <a:gd name="T51" fmla="*/ 203 h 203"/>
              <a:gd name="T52" fmla="*/ 232 w 232"/>
              <a:gd name="T53" fmla="*/ 131 h 203"/>
              <a:gd name="T54" fmla="*/ 64 w 232"/>
              <a:gd name="T55" fmla="*/ 66 h 203"/>
              <a:gd name="T56" fmla="*/ 7 w 232"/>
              <a:gd name="T57" fmla="*/ 66 h 203"/>
              <a:gd name="T58" fmla="*/ 64 w 232"/>
              <a:gd name="T59" fmla="*/ 66 h 203"/>
              <a:gd name="T60" fmla="*/ 196 w 232"/>
              <a:gd name="T61" fmla="*/ 37 h 203"/>
              <a:gd name="T62" fmla="*/ 196 w 232"/>
              <a:gd name="T63" fmla="*/ 95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32" h="203">
                <a:moveTo>
                  <a:pt x="123" y="36"/>
                </a:moveTo>
                <a:cubicBezTo>
                  <a:pt x="123" y="40"/>
                  <a:pt x="120" y="43"/>
                  <a:pt x="116" y="43"/>
                </a:cubicBezTo>
                <a:cubicBezTo>
                  <a:pt x="112" y="43"/>
                  <a:pt x="109" y="40"/>
                  <a:pt x="109" y="36"/>
                </a:cubicBezTo>
                <a:cubicBezTo>
                  <a:pt x="109" y="7"/>
                  <a:pt x="109" y="7"/>
                  <a:pt x="109" y="7"/>
                </a:cubicBezTo>
                <a:cubicBezTo>
                  <a:pt x="109" y="3"/>
                  <a:pt x="112" y="0"/>
                  <a:pt x="116" y="0"/>
                </a:cubicBezTo>
                <a:cubicBezTo>
                  <a:pt x="120" y="0"/>
                  <a:pt x="123" y="3"/>
                  <a:pt x="123" y="7"/>
                </a:cubicBezTo>
                <a:lnTo>
                  <a:pt x="123" y="36"/>
                </a:lnTo>
                <a:close/>
                <a:moveTo>
                  <a:pt x="82" y="48"/>
                </a:moveTo>
                <a:cubicBezTo>
                  <a:pt x="83" y="49"/>
                  <a:pt x="85" y="50"/>
                  <a:pt x="87" y="50"/>
                </a:cubicBezTo>
                <a:cubicBezTo>
                  <a:pt x="88" y="50"/>
                  <a:pt x="90" y="49"/>
                  <a:pt x="91" y="48"/>
                </a:cubicBezTo>
                <a:cubicBezTo>
                  <a:pt x="94" y="45"/>
                  <a:pt x="94" y="41"/>
                  <a:pt x="91" y="38"/>
                </a:cubicBezTo>
                <a:cubicBezTo>
                  <a:pt x="77" y="24"/>
                  <a:pt x="77" y="24"/>
                  <a:pt x="77" y="24"/>
                </a:cubicBezTo>
                <a:cubicBezTo>
                  <a:pt x="74" y="21"/>
                  <a:pt x="70" y="21"/>
                  <a:pt x="67" y="24"/>
                </a:cubicBezTo>
                <a:cubicBezTo>
                  <a:pt x="65" y="27"/>
                  <a:pt x="65" y="31"/>
                  <a:pt x="67" y="33"/>
                </a:cubicBezTo>
                <a:lnTo>
                  <a:pt x="82" y="48"/>
                </a:lnTo>
                <a:close/>
                <a:moveTo>
                  <a:pt x="145" y="50"/>
                </a:moveTo>
                <a:cubicBezTo>
                  <a:pt x="147" y="50"/>
                  <a:pt x="148" y="49"/>
                  <a:pt x="150" y="48"/>
                </a:cubicBezTo>
                <a:cubicBezTo>
                  <a:pt x="164" y="33"/>
                  <a:pt x="164" y="33"/>
                  <a:pt x="164" y="33"/>
                </a:cubicBezTo>
                <a:cubicBezTo>
                  <a:pt x="167" y="31"/>
                  <a:pt x="167" y="27"/>
                  <a:pt x="164" y="24"/>
                </a:cubicBezTo>
                <a:cubicBezTo>
                  <a:pt x="162" y="21"/>
                  <a:pt x="157" y="21"/>
                  <a:pt x="155" y="24"/>
                </a:cubicBezTo>
                <a:cubicBezTo>
                  <a:pt x="140" y="38"/>
                  <a:pt x="140" y="38"/>
                  <a:pt x="140" y="38"/>
                </a:cubicBezTo>
                <a:cubicBezTo>
                  <a:pt x="138" y="41"/>
                  <a:pt x="138" y="45"/>
                  <a:pt x="140" y="48"/>
                </a:cubicBezTo>
                <a:cubicBezTo>
                  <a:pt x="142" y="49"/>
                  <a:pt x="143" y="50"/>
                  <a:pt x="145" y="50"/>
                </a:cubicBezTo>
                <a:close/>
                <a:moveTo>
                  <a:pt x="96" y="66"/>
                </a:moveTo>
                <a:cubicBezTo>
                  <a:pt x="96" y="66"/>
                  <a:pt x="96" y="66"/>
                  <a:pt x="96" y="66"/>
                </a:cubicBezTo>
                <a:cubicBezTo>
                  <a:pt x="66" y="91"/>
                  <a:pt x="66" y="91"/>
                  <a:pt x="66" y="91"/>
                </a:cubicBezTo>
                <a:cubicBezTo>
                  <a:pt x="64" y="93"/>
                  <a:pt x="60" y="95"/>
                  <a:pt x="57" y="95"/>
                </a:cubicBezTo>
                <a:cubicBezTo>
                  <a:pt x="36" y="95"/>
                  <a:pt x="36" y="95"/>
                  <a:pt x="36" y="95"/>
                </a:cubicBezTo>
                <a:cubicBezTo>
                  <a:pt x="36" y="95"/>
                  <a:pt x="36" y="95"/>
                  <a:pt x="36" y="95"/>
                </a:cubicBezTo>
                <a:cubicBezTo>
                  <a:pt x="16" y="95"/>
                  <a:pt x="0" y="111"/>
                  <a:pt x="0" y="131"/>
                </a:cubicBezTo>
                <a:cubicBezTo>
                  <a:pt x="0" y="196"/>
                  <a:pt x="0" y="196"/>
                  <a:pt x="0" y="196"/>
                </a:cubicBezTo>
                <a:cubicBezTo>
                  <a:pt x="0" y="200"/>
                  <a:pt x="3" y="203"/>
                  <a:pt x="6" y="203"/>
                </a:cubicBezTo>
                <a:cubicBezTo>
                  <a:pt x="65" y="203"/>
                  <a:pt x="65" y="203"/>
                  <a:pt x="65" y="203"/>
                </a:cubicBezTo>
                <a:cubicBezTo>
                  <a:pt x="69" y="203"/>
                  <a:pt x="72" y="200"/>
                  <a:pt x="72" y="196"/>
                </a:cubicBezTo>
                <a:cubicBezTo>
                  <a:pt x="72" y="134"/>
                  <a:pt x="72" y="134"/>
                  <a:pt x="72" y="134"/>
                </a:cubicBezTo>
                <a:cubicBezTo>
                  <a:pt x="106" y="104"/>
                  <a:pt x="106" y="104"/>
                  <a:pt x="106" y="104"/>
                </a:cubicBezTo>
                <a:cubicBezTo>
                  <a:pt x="108" y="103"/>
                  <a:pt x="109" y="100"/>
                  <a:pt x="109" y="98"/>
                </a:cubicBezTo>
                <a:cubicBezTo>
                  <a:pt x="109" y="72"/>
                  <a:pt x="109" y="72"/>
                  <a:pt x="109" y="72"/>
                </a:cubicBezTo>
                <a:cubicBezTo>
                  <a:pt x="109" y="65"/>
                  <a:pt x="101" y="62"/>
                  <a:pt x="96" y="66"/>
                </a:cubicBezTo>
                <a:close/>
                <a:moveTo>
                  <a:pt x="196" y="95"/>
                </a:moveTo>
                <a:cubicBezTo>
                  <a:pt x="196" y="95"/>
                  <a:pt x="196" y="95"/>
                  <a:pt x="196" y="95"/>
                </a:cubicBezTo>
                <a:cubicBezTo>
                  <a:pt x="175" y="95"/>
                  <a:pt x="175" y="95"/>
                  <a:pt x="175" y="95"/>
                </a:cubicBezTo>
                <a:cubicBezTo>
                  <a:pt x="171" y="95"/>
                  <a:pt x="168" y="93"/>
                  <a:pt x="165" y="91"/>
                </a:cubicBezTo>
                <a:cubicBezTo>
                  <a:pt x="136" y="66"/>
                  <a:pt x="136" y="66"/>
                  <a:pt x="136" y="66"/>
                </a:cubicBezTo>
                <a:cubicBezTo>
                  <a:pt x="136" y="66"/>
                  <a:pt x="136" y="66"/>
                  <a:pt x="136" y="66"/>
                </a:cubicBezTo>
                <a:cubicBezTo>
                  <a:pt x="130" y="62"/>
                  <a:pt x="123" y="65"/>
                  <a:pt x="123" y="72"/>
                </a:cubicBezTo>
                <a:cubicBezTo>
                  <a:pt x="123" y="98"/>
                  <a:pt x="123" y="98"/>
                  <a:pt x="123" y="98"/>
                </a:cubicBezTo>
                <a:cubicBezTo>
                  <a:pt x="123" y="100"/>
                  <a:pt x="124" y="103"/>
                  <a:pt x="125" y="104"/>
                </a:cubicBezTo>
                <a:cubicBezTo>
                  <a:pt x="160" y="134"/>
                  <a:pt x="160" y="134"/>
                  <a:pt x="160" y="134"/>
                </a:cubicBezTo>
                <a:cubicBezTo>
                  <a:pt x="160" y="196"/>
                  <a:pt x="160" y="196"/>
                  <a:pt x="160" y="196"/>
                </a:cubicBezTo>
                <a:cubicBezTo>
                  <a:pt x="160" y="200"/>
                  <a:pt x="163" y="203"/>
                  <a:pt x="167" y="203"/>
                </a:cubicBezTo>
                <a:cubicBezTo>
                  <a:pt x="225" y="203"/>
                  <a:pt x="225" y="203"/>
                  <a:pt x="225" y="203"/>
                </a:cubicBezTo>
                <a:cubicBezTo>
                  <a:pt x="229" y="203"/>
                  <a:pt x="232" y="200"/>
                  <a:pt x="232" y="196"/>
                </a:cubicBezTo>
                <a:cubicBezTo>
                  <a:pt x="232" y="131"/>
                  <a:pt x="232" y="131"/>
                  <a:pt x="232" y="131"/>
                </a:cubicBezTo>
                <a:cubicBezTo>
                  <a:pt x="232" y="111"/>
                  <a:pt x="216" y="95"/>
                  <a:pt x="196" y="95"/>
                </a:cubicBezTo>
                <a:close/>
                <a:moveTo>
                  <a:pt x="64" y="66"/>
                </a:moveTo>
                <a:cubicBezTo>
                  <a:pt x="64" y="50"/>
                  <a:pt x="51" y="37"/>
                  <a:pt x="36" y="37"/>
                </a:cubicBezTo>
                <a:cubicBezTo>
                  <a:pt x="20" y="37"/>
                  <a:pt x="7" y="50"/>
                  <a:pt x="7" y="66"/>
                </a:cubicBezTo>
                <a:cubicBezTo>
                  <a:pt x="7" y="82"/>
                  <a:pt x="20" y="95"/>
                  <a:pt x="36" y="95"/>
                </a:cubicBezTo>
                <a:cubicBezTo>
                  <a:pt x="51" y="95"/>
                  <a:pt x="64" y="82"/>
                  <a:pt x="64" y="66"/>
                </a:cubicBezTo>
                <a:close/>
                <a:moveTo>
                  <a:pt x="225" y="66"/>
                </a:moveTo>
                <a:cubicBezTo>
                  <a:pt x="225" y="50"/>
                  <a:pt x="212" y="37"/>
                  <a:pt x="196" y="37"/>
                </a:cubicBezTo>
                <a:cubicBezTo>
                  <a:pt x="180" y="37"/>
                  <a:pt x="167" y="50"/>
                  <a:pt x="167" y="66"/>
                </a:cubicBezTo>
                <a:cubicBezTo>
                  <a:pt x="167" y="82"/>
                  <a:pt x="180" y="95"/>
                  <a:pt x="196" y="95"/>
                </a:cubicBezTo>
                <a:cubicBezTo>
                  <a:pt x="212" y="95"/>
                  <a:pt x="225" y="82"/>
                  <a:pt x="225" y="66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8" name="Freeform 24">
            <a:extLst>
              <a:ext uri="{FF2B5EF4-FFF2-40B4-BE49-F238E27FC236}">
                <a16:creationId xmlns="" xmlns:a16="http://schemas.microsoft.com/office/drawing/2014/main" id="{2F22ABE6-6A4C-4906-9939-D78DAF81FD61}"/>
              </a:ext>
            </a:extLst>
          </p:cNvPr>
          <p:cNvSpPr>
            <a:spLocks/>
          </p:cNvSpPr>
          <p:nvPr/>
        </p:nvSpPr>
        <p:spPr bwMode="auto">
          <a:xfrm>
            <a:off x="3375033" y="4477699"/>
            <a:ext cx="246890" cy="328131"/>
          </a:xfrm>
          <a:custGeom>
            <a:avLst/>
            <a:gdLst>
              <a:gd name="T0" fmla="*/ 184 w 230"/>
              <a:gd name="T1" fmla="*/ 70 h 229"/>
              <a:gd name="T2" fmla="*/ 171 w 230"/>
              <a:gd name="T3" fmla="*/ 83 h 229"/>
              <a:gd name="T4" fmla="*/ 195 w 230"/>
              <a:gd name="T5" fmla="*/ 107 h 229"/>
              <a:gd name="T6" fmla="*/ 169 w 230"/>
              <a:gd name="T7" fmla="*/ 107 h 229"/>
              <a:gd name="T8" fmla="*/ 124 w 230"/>
              <a:gd name="T9" fmla="*/ 126 h 229"/>
              <a:gd name="T10" fmla="*/ 124 w 230"/>
              <a:gd name="T11" fmla="*/ 34 h 229"/>
              <a:gd name="T12" fmla="*/ 148 w 230"/>
              <a:gd name="T13" fmla="*/ 58 h 229"/>
              <a:gd name="T14" fmla="*/ 161 w 230"/>
              <a:gd name="T15" fmla="*/ 46 h 229"/>
              <a:gd name="T16" fmla="*/ 115 w 230"/>
              <a:gd name="T17" fmla="*/ 0 h 229"/>
              <a:gd name="T18" fmla="*/ 69 w 230"/>
              <a:gd name="T19" fmla="*/ 46 h 229"/>
              <a:gd name="T20" fmla="*/ 82 w 230"/>
              <a:gd name="T21" fmla="*/ 58 h 229"/>
              <a:gd name="T22" fmla="*/ 106 w 230"/>
              <a:gd name="T23" fmla="*/ 34 h 229"/>
              <a:gd name="T24" fmla="*/ 106 w 230"/>
              <a:gd name="T25" fmla="*/ 126 h 229"/>
              <a:gd name="T26" fmla="*/ 61 w 230"/>
              <a:gd name="T27" fmla="*/ 107 h 229"/>
              <a:gd name="T28" fmla="*/ 35 w 230"/>
              <a:gd name="T29" fmla="*/ 107 h 229"/>
              <a:gd name="T30" fmla="*/ 59 w 230"/>
              <a:gd name="T31" fmla="*/ 83 h 229"/>
              <a:gd name="T32" fmla="*/ 46 w 230"/>
              <a:gd name="T33" fmla="*/ 71 h 229"/>
              <a:gd name="T34" fmla="*/ 0 w 230"/>
              <a:gd name="T35" fmla="*/ 117 h 229"/>
              <a:gd name="T36" fmla="*/ 46 w 230"/>
              <a:gd name="T37" fmla="*/ 163 h 229"/>
              <a:gd name="T38" fmla="*/ 59 w 230"/>
              <a:gd name="T39" fmla="*/ 150 h 229"/>
              <a:gd name="T40" fmla="*/ 34 w 230"/>
              <a:gd name="T41" fmla="*/ 125 h 229"/>
              <a:gd name="T42" fmla="*/ 61 w 230"/>
              <a:gd name="T43" fmla="*/ 125 h 229"/>
              <a:gd name="T44" fmla="*/ 106 w 230"/>
              <a:gd name="T45" fmla="*/ 170 h 229"/>
              <a:gd name="T46" fmla="*/ 106 w 230"/>
              <a:gd name="T47" fmla="*/ 229 h 229"/>
              <a:gd name="T48" fmla="*/ 124 w 230"/>
              <a:gd name="T49" fmla="*/ 229 h 229"/>
              <a:gd name="T50" fmla="*/ 124 w 230"/>
              <a:gd name="T51" fmla="*/ 170 h 229"/>
              <a:gd name="T52" fmla="*/ 169 w 230"/>
              <a:gd name="T53" fmla="*/ 125 h 229"/>
              <a:gd name="T54" fmla="*/ 196 w 230"/>
              <a:gd name="T55" fmla="*/ 125 h 229"/>
              <a:gd name="T56" fmla="*/ 171 w 230"/>
              <a:gd name="T57" fmla="*/ 150 h 229"/>
              <a:gd name="T58" fmla="*/ 184 w 230"/>
              <a:gd name="T59" fmla="*/ 162 h 229"/>
              <a:gd name="T60" fmla="*/ 230 w 230"/>
              <a:gd name="T61" fmla="*/ 116 h 229"/>
              <a:gd name="T62" fmla="*/ 184 w 230"/>
              <a:gd name="T63" fmla="*/ 7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30" h="229">
                <a:moveTo>
                  <a:pt x="184" y="70"/>
                </a:moveTo>
                <a:cubicBezTo>
                  <a:pt x="171" y="83"/>
                  <a:pt x="171" y="83"/>
                  <a:pt x="171" y="83"/>
                </a:cubicBezTo>
                <a:cubicBezTo>
                  <a:pt x="195" y="107"/>
                  <a:pt x="195" y="107"/>
                  <a:pt x="195" y="107"/>
                </a:cubicBezTo>
                <a:cubicBezTo>
                  <a:pt x="169" y="107"/>
                  <a:pt x="169" y="107"/>
                  <a:pt x="169" y="107"/>
                </a:cubicBezTo>
                <a:cubicBezTo>
                  <a:pt x="151" y="107"/>
                  <a:pt x="135" y="114"/>
                  <a:pt x="124" y="126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48" y="58"/>
                  <a:pt x="148" y="58"/>
                  <a:pt x="148" y="58"/>
                </a:cubicBezTo>
                <a:cubicBezTo>
                  <a:pt x="161" y="46"/>
                  <a:pt x="161" y="46"/>
                  <a:pt x="161" y="46"/>
                </a:cubicBezTo>
                <a:cubicBezTo>
                  <a:pt x="115" y="0"/>
                  <a:pt x="115" y="0"/>
                  <a:pt x="115" y="0"/>
                </a:cubicBezTo>
                <a:cubicBezTo>
                  <a:pt x="69" y="46"/>
                  <a:pt x="69" y="46"/>
                  <a:pt x="69" y="46"/>
                </a:cubicBezTo>
                <a:cubicBezTo>
                  <a:pt x="82" y="58"/>
                  <a:pt x="82" y="58"/>
                  <a:pt x="82" y="58"/>
                </a:cubicBezTo>
                <a:cubicBezTo>
                  <a:pt x="106" y="34"/>
                  <a:pt x="106" y="34"/>
                  <a:pt x="106" y="34"/>
                </a:cubicBezTo>
                <a:cubicBezTo>
                  <a:pt x="106" y="126"/>
                  <a:pt x="106" y="126"/>
                  <a:pt x="106" y="126"/>
                </a:cubicBezTo>
                <a:cubicBezTo>
                  <a:pt x="94" y="114"/>
                  <a:pt x="79" y="107"/>
                  <a:pt x="61" y="107"/>
                </a:cubicBezTo>
                <a:cubicBezTo>
                  <a:pt x="35" y="107"/>
                  <a:pt x="35" y="107"/>
                  <a:pt x="35" y="107"/>
                </a:cubicBezTo>
                <a:cubicBezTo>
                  <a:pt x="59" y="83"/>
                  <a:pt x="59" y="83"/>
                  <a:pt x="59" y="83"/>
                </a:cubicBezTo>
                <a:cubicBezTo>
                  <a:pt x="46" y="71"/>
                  <a:pt x="46" y="71"/>
                  <a:pt x="46" y="71"/>
                </a:cubicBezTo>
                <a:cubicBezTo>
                  <a:pt x="0" y="117"/>
                  <a:pt x="0" y="117"/>
                  <a:pt x="0" y="117"/>
                </a:cubicBezTo>
                <a:cubicBezTo>
                  <a:pt x="46" y="163"/>
                  <a:pt x="46" y="163"/>
                  <a:pt x="46" y="163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34" y="125"/>
                  <a:pt x="34" y="125"/>
                  <a:pt x="34" y="125"/>
                </a:cubicBezTo>
                <a:cubicBezTo>
                  <a:pt x="61" y="125"/>
                  <a:pt x="61" y="125"/>
                  <a:pt x="61" y="125"/>
                </a:cubicBezTo>
                <a:cubicBezTo>
                  <a:pt x="86" y="125"/>
                  <a:pt x="106" y="145"/>
                  <a:pt x="106" y="170"/>
                </a:cubicBezTo>
                <a:cubicBezTo>
                  <a:pt x="106" y="229"/>
                  <a:pt x="106" y="229"/>
                  <a:pt x="106" y="229"/>
                </a:cubicBezTo>
                <a:cubicBezTo>
                  <a:pt x="124" y="229"/>
                  <a:pt x="124" y="229"/>
                  <a:pt x="124" y="229"/>
                </a:cubicBezTo>
                <a:cubicBezTo>
                  <a:pt x="124" y="170"/>
                  <a:pt x="124" y="170"/>
                  <a:pt x="124" y="170"/>
                </a:cubicBezTo>
                <a:cubicBezTo>
                  <a:pt x="124" y="145"/>
                  <a:pt x="144" y="125"/>
                  <a:pt x="169" y="125"/>
                </a:cubicBezTo>
                <a:cubicBezTo>
                  <a:pt x="196" y="125"/>
                  <a:pt x="196" y="125"/>
                  <a:pt x="196" y="125"/>
                </a:cubicBezTo>
                <a:cubicBezTo>
                  <a:pt x="171" y="150"/>
                  <a:pt x="171" y="150"/>
                  <a:pt x="171" y="150"/>
                </a:cubicBezTo>
                <a:cubicBezTo>
                  <a:pt x="184" y="162"/>
                  <a:pt x="184" y="162"/>
                  <a:pt x="184" y="162"/>
                </a:cubicBezTo>
                <a:cubicBezTo>
                  <a:pt x="230" y="116"/>
                  <a:pt x="230" y="116"/>
                  <a:pt x="230" y="116"/>
                </a:cubicBezTo>
                <a:lnTo>
                  <a:pt x="184" y="70"/>
                </a:ln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9" name="Freeform 25">
            <a:extLst>
              <a:ext uri="{FF2B5EF4-FFF2-40B4-BE49-F238E27FC236}">
                <a16:creationId xmlns="" xmlns:a16="http://schemas.microsoft.com/office/drawing/2014/main" id="{BD6759AB-CDC7-4C21-A641-43E41F1E1E70}"/>
              </a:ext>
            </a:extLst>
          </p:cNvPr>
          <p:cNvSpPr>
            <a:spLocks noEditPoints="1"/>
          </p:cNvSpPr>
          <p:nvPr/>
        </p:nvSpPr>
        <p:spPr bwMode="auto">
          <a:xfrm>
            <a:off x="4813001" y="3887056"/>
            <a:ext cx="253220" cy="318636"/>
          </a:xfrm>
          <a:custGeom>
            <a:avLst/>
            <a:gdLst>
              <a:gd name="T0" fmla="*/ 110 w 236"/>
              <a:gd name="T1" fmla="*/ 64 h 222"/>
              <a:gd name="T2" fmla="*/ 120 w 236"/>
              <a:gd name="T3" fmla="*/ 53 h 222"/>
              <a:gd name="T4" fmla="*/ 129 w 236"/>
              <a:gd name="T5" fmla="*/ 43 h 222"/>
              <a:gd name="T6" fmla="*/ 117 w 236"/>
              <a:gd name="T7" fmla="*/ 40 h 222"/>
              <a:gd name="T8" fmla="*/ 110 w 236"/>
              <a:gd name="T9" fmla="*/ 36 h 222"/>
              <a:gd name="T10" fmla="*/ 115 w 236"/>
              <a:gd name="T11" fmla="*/ 33 h 222"/>
              <a:gd name="T12" fmla="*/ 143 w 236"/>
              <a:gd name="T13" fmla="*/ 34 h 222"/>
              <a:gd name="T14" fmla="*/ 144 w 236"/>
              <a:gd name="T15" fmla="*/ 39 h 222"/>
              <a:gd name="T16" fmla="*/ 142 w 236"/>
              <a:gd name="T17" fmla="*/ 41 h 222"/>
              <a:gd name="T18" fmla="*/ 122 w 236"/>
              <a:gd name="T19" fmla="*/ 64 h 222"/>
              <a:gd name="T20" fmla="*/ 146 w 236"/>
              <a:gd name="T21" fmla="*/ 65 h 222"/>
              <a:gd name="T22" fmla="*/ 146 w 236"/>
              <a:gd name="T23" fmla="*/ 70 h 222"/>
              <a:gd name="T24" fmla="*/ 115 w 236"/>
              <a:gd name="T25" fmla="*/ 71 h 222"/>
              <a:gd name="T26" fmla="*/ 162 w 236"/>
              <a:gd name="T27" fmla="*/ 93 h 222"/>
              <a:gd name="T28" fmla="*/ 186 w 236"/>
              <a:gd name="T29" fmla="*/ 93 h 222"/>
              <a:gd name="T30" fmla="*/ 186 w 236"/>
              <a:gd name="T31" fmla="*/ 88 h 222"/>
              <a:gd name="T32" fmla="*/ 168 w 236"/>
              <a:gd name="T33" fmla="*/ 87 h 222"/>
              <a:gd name="T34" fmla="*/ 184 w 236"/>
              <a:gd name="T35" fmla="*/ 69 h 222"/>
              <a:gd name="T36" fmla="*/ 185 w 236"/>
              <a:gd name="T37" fmla="*/ 67 h 222"/>
              <a:gd name="T38" fmla="*/ 184 w 236"/>
              <a:gd name="T39" fmla="*/ 63 h 222"/>
              <a:gd name="T40" fmla="*/ 162 w 236"/>
              <a:gd name="T41" fmla="*/ 62 h 222"/>
              <a:gd name="T42" fmla="*/ 159 w 236"/>
              <a:gd name="T43" fmla="*/ 65 h 222"/>
              <a:gd name="T44" fmla="*/ 164 w 236"/>
              <a:gd name="T45" fmla="*/ 68 h 222"/>
              <a:gd name="T46" fmla="*/ 173 w 236"/>
              <a:gd name="T47" fmla="*/ 71 h 222"/>
              <a:gd name="T48" fmla="*/ 166 w 236"/>
              <a:gd name="T49" fmla="*/ 79 h 222"/>
              <a:gd name="T50" fmla="*/ 158 w 236"/>
              <a:gd name="T51" fmla="*/ 88 h 222"/>
              <a:gd name="T52" fmla="*/ 162 w 236"/>
              <a:gd name="T53" fmla="*/ 93 h 222"/>
              <a:gd name="T54" fmla="*/ 231 w 236"/>
              <a:gd name="T55" fmla="*/ 61 h 222"/>
              <a:gd name="T56" fmla="*/ 230 w 236"/>
              <a:gd name="T57" fmla="*/ 41 h 222"/>
              <a:gd name="T58" fmla="*/ 233 w 236"/>
              <a:gd name="T59" fmla="*/ 37 h 222"/>
              <a:gd name="T60" fmla="*/ 234 w 236"/>
              <a:gd name="T61" fmla="*/ 34 h 222"/>
              <a:gd name="T62" fmla="*/ 227 w 236"/>
              <a:gd name="T63" fmla="*/ 30 h 222"/>
              <a:gd name="T64" fmla="*/ 201 w 236"/>
              <a:gd name="T65" fmla="*/ 31 h 222"/>
              <a:gd name="T66" fmla="*/ 201 w 236"/>
              <a:gd name="T67" fmla="*/ 36 h 222"/>
              <a:gd name="T68" fmla="*/ 221 w 236"/>
              <a:gd name="T69" fmla="*/ 37 h 222"/>
              <a:gd name="T70" fmla="*/ 215 w 236"/>
              <a:gd name="T71" fmla="*/ 44 h 222"/>
              <a:gd name="T72" fmla="*/ 204 w 236"/>
              <a:gd name="T73" fmla="*/ 57 h 222"/>
              <a:gd name="T74" fmla="*/ 199 w 236"/>
              <a:gd name="T75" fmla="*/ 64 h 222"/>
              <a:gd name="T76" fmla="*/ 204 w 236"/>
              <a:gd name="T77" fmla="*/ 68 h 222"/>
              <a:gd name="T78" fmla="*/ 235 w 236"/>
              <a:gd name="T79" fmla="*/ 67 h 222"/>
              <a:gd name="T80" fmla="*/ 235 w 236"/>
              <a:gd name="T81" fmla="*/ 62 h 222"/>
              <a:gd name="T82" fmla="*/ 214 w 236"/>
              <a:gd name="T83" fmla="*/ 139 h 222"/>
              <a:gd name="T84" fmla="*/ 85 w 236"/>
              <a:gd name="T85" fmla="*/ 86 h 222"/>
              <a:gd name="T86" fmla="*/ 85 w 236"/>
              <a:gd name="T87" fmla="*/ 0 h 222"/>
              <a:gd name="T88" fmla="*/ 22 w 236"/>
              <a:gd name="T89" fmla="*/ 141 h 222"/>
              <a:gd name="T90" fmla="*/ 220 w 236"/>
              <a:gd name="T91" fmla="*/ 145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6" h="222">
                <a:moveTo>
                  <a:pt x="111" y="70"/>
                </a:moveTo>
                <a:cubicBezTo>
                  <a:pt x="109" y="68"/>
                  <a:pt x="109" y="66"/>
                  <a:pt x="110" y="64"/>
                </a:cubicBezTo>
                <a:cubicBezTo>
                  <a:pt x="111" y="63"/>
                  <a:pt x="112" y="62"/>
                  <a:pt x="114" y="59"/>
                </a:cubicBezTo>
                <a:cubicBezTo>
                  <a:pt x="120" y="53"/>
                  <a:pt x="120" y="53"/>
                  <a:pt x="120" y="53"/>
                </a:cubicBezTo>
                <a:cubicBezTo>
                  <a:pt x="125" y="47"/>
                  <a:pt x="125" y="47"/>
                  <a:pt x="125" y="47"/>
                </a:cubicBezTo>
                <a:cubicBezTo>
                  <a:pt x="129" y="43"/>
                  <a:pt x="129" y="43"/>
                  <a:pt x="129" y="43"/>
                </a:cubicBezTo>
                <a:cubicBezTo>
                  <a:pt x="130" y="42"/>
                  <a:pt x="131" y="41"/>
                  <a:pt x="132" y="40"/>
                </a:cubicBezTo>
                <a:cubicBezTo>
                  <a:pt x="117" y="40"/>
                  <a:pt x="117" y="40"/>
                  <a:pt x="117" y="40"/>
                </a:cubicBezTo>
                <a:cubicBezTo>
                  <a:pt x="115" y="40"/>
                  <a:pt x="114" y="40"/>
                  <a:pt x="112" y="39"/>
                </a:cubicBezTo>
                <a:cubicBezTo>
                  <a:pt x="111" y="39"/>
                  <a:pt x="110" y="38"/>
                  <a:pt x="110" y="36"/>
                </a:cubicBezTo>
                <a:cubicBezTo>
                  <a:pt x="110" y="35"/>
                  <a:pt x="111" y="34"/>
                  <a:pt x="112" y="34"/>
                </a:cubicBezTo>
                <a:cubicBezTo>
                  <a:pt x="113" y="33"/>
                  <a:pt x="114" y="33"/>
                  <a:pt x="115" y="33"/>
                </a:cubicBezTo>
                <a:cubicBezTo>
                  <a:pt x="138" y="33"/>
                  <a:pt x="138" y="33"/>
                  <a:pt x="138" y="33"/>
                </a:cubicBezTo>
                <a:cubicBezTo>
                  <a:pt x="140" y="33"/>
                  <a:pt x="141" y="33"/>
                  <a:pt x="143" y="34"/>
                </a:cubicBezTo>
                <a:cubicBezTo>
                  <a:pt x="144" y="34"/>
                  <a:pt x="145" y="36"/>
                  <a:pt x="145" y="37"/>
                </a:cubicBezTo>
                <a:cubicBezTo>
                  <a:pt x="145" y="38"/>
                  <a:pt x="145" y="38"/>
                  <a:pt x="144" y="39"/>
                </a:cubicBezTo>
                <a:cubicBezTo>
                  <a:pt x="144" y="39"/>
                  <a:pt x="144" y="40"/>
                  <a:pt x="144" y="40"/>
                </a:cubicBezTo>
                <a:cubicBezTo>
                  <a:pt x="142" y="41"/>
                  <a:pt x="142" y="41"/>
                  <a:pt x="142" y="41"/>
                </a:cubicBezTo>
                <a:cubicBezTo>
                  <a:pt x="141" y="43"/>
                  <a:pt x="141" y="43"/>
                  <a:pt x="141" y="43"/>
                </a:cubicBezTo>
                <a:cubicBezTo>
                  <a:pt x="122" y="64"/>
                  <a:pt x="122" y="64"/>
                  <a:pt x="122" y="64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43" y="64"/>
                  <a:pt x="145" y="64"/>
                  <a:pt x="146" y="65"/>
                </a:cubicBezTo>
                <a:cubicBezTo>
                  <a:pt x="146" y="66"/>
                  <a:pt x="147" y="67"/>
                  <a:pt x="147" y="68"/>
                </a:cubicBezTo>
                <a:cubicBezTo>
                  <a:pt x="147" y="69"/>
                  <a:pt x="146" y="70"/>
                  <a:pt x="146" y="70"/>
                </a:cubicBezTo>
                <a:cubicBezTo>
                  <a:pt x="145" y="71"/>
                  <a:pt x="143" y="72"/>
                  <a:pt x="142" y="71"/>
                </a:cubicBezTo>
                <a:cubicBezTo>
                  <a:pt x="115" y="71"/>
                  <a:pt x="115" y="71"/>
                  <a:pt x="115" y="71"/>
                </a:cubicBezTo>
                <a:cubicBezTo>
                  <a:pt x="113" y="72"/>
                  <a:pt x="112" y="71"/>
                  <a:pt x="111" y="70"/>
                </a:cubicBezTo>
                <a:close/>
                <a:moveTo>
                  <a:pt x="162" y="93"/>
                </a:moveTo>
                <a:cubicBezTo>
                  <a:pt x="184" y="93"/>
                  <a:pt x="184" y="93"/>
                  <a:pt x="184" y="93"/>
                </a:cubicBezTo>
                <a:cubicBezTo>
                  <a:pt x="185" y="93"/>
                  <a:pt x="186" y="93"/>
                  <a:pt x="186" y="93"/>
                </a:cubicBezTo>
                <a:cubicBezTo>
                  <a:pt x="187" y="92"/>
                  <a:pt x="187" y="91"/>
                  <a:pt x="187" y="90"/>
                </a:cubicBezTo>
                <a:cubicBezTo>
                  <a:pt x="187" y="89"/>
                  <a:pt x="187" y="89"/>
                  <a:pt x="186" y="88"/>
                </a:cubicBezTo>
                <a:cubicBezTo>
                  <a:pt x="186" y="87"/>
                  <a:pt x="185" y="87"/>
                  <a:pt x="184" y="87"/>
                </a:cubicBezTo>
                <a:cubicBezTo>
                  <a:pt x="168" y="87"/>
                  <a:pt x="168" y="87"/>
                  <a:pt x="168" y="87"/>
                </a:cubicBezTo>
                <a:cubicBezTo>
                  <a:pt x="183" y="71"/>
                  <a:pt x="183" y="71"/>
                  <a:pt x="183" y="71"/>
                </a:cubicBezTo>
                <a:cubicBezTo>
                  <a:pt x="184" y="69"/>
                  <a:pt x="184" y="69"/>
                  <a:pt x="184" y="69"/>
                </a:cubicBezTo>
                <a:cubicBezTo>
                  <a:pt x="185" y="68"/>
                  <a:pt x="185" y="68"/>
                  <a:pt x="185" y="68"/>
                </a:cubicBezTo>
                <a:cubicBezTo>
                  <a:pt x="185" y="68"/>
                  <a:pt x="185" y="68"/>
                  <a:pt x="185" y="67"/>
                </a:cubicBezTo>
                <a:cubicBezTo>
                  <a:pt x="186" y="67"/>
                  <a:pt x="186" y="66"/>
                  <a:pt x="186" y="66"/>
                </a:cubicBezTo>
                <a:cubicBezTo>
                  <a:pt x="186" y="65"/>
                  <a:pt x="185" y="64"/>
                  <a:pt x="184" y="63"/>
                </a:cubicBezTo>
                <a:cubicBezTo>
                  <a:pt x="183" y="63"/>
                  <a:pt x="182" y="62"/>
                  <a:pt x="181" y="62"/>
                </a:cubicBezTo>
                <a:cubicBezTo>
                  <a:pt x="162" y="62"/>
                  <a:pt x="162" y="62"/>
                  <a:pt x="162" y="62"/>
                </a:cubicBezTo>
                <a:cubicBezTo>
                  <a:pt x="161" y="62"/>
                  <a:pt x="160" y="63"/>
                  <a:pt x="160" y="63"/>
                </a:cubicBezTo>
                <a:cubicBezTo>
                  <a:pt x="159" y="64"/>
                  <a:pt x="159" y="65"/>
                  <a:pt x="159" y="65"/>
                </a:cubicBezTo>
                <a:cubicBezTo>
                  <a:pt x="159" y="67"/>
                  <a:pt x="159" y="67"/>
                  <a:pt x="160" y="68"/>
                </a:cubicBezTo>
                <a:cubicBezTo>
                  <a:pt x="161" y="68"/>
                  <a:pt x="162" y="68"/>
                  <a:pt x="164" y="68"/>
                </a:cubicBezTo>
                <a:cubicBezTo>
                  <a:pt x="175" y="68"/>
                  <a:pt x="175" y="68"/>
                  <a:pt x="175" y="68"/>
                </a:cubicBezTo>
                <a:cubicBezTo>
                  <a:pt x="175" y="69"/>
                  <a:pt x="174" y="70"/>
                  <a:pt x="173" y="71"/>
                </a:cubicBezTo>
                <a:cubicBezTo>
                  <a:pt x="170" y="74"/>
                  <a:pt x="170" y="74"/>
                  <a:pt x="170" y="74"/>
                </a:cubicBezTo>
                <a:cubicBezTo>
                  <a:pt x="166" y="79"/>
                  <a:pt x="166" y="79"/>
                  <a:pt x="166" y="79"/>
                </a:cubicBezTo>
                <a:cubicBezTo>
                  <a:pt x="162" y="84"/>
                  <a:pt x="162" y="84"/>
                  <a:pt x="162" y="84"/>
                </a:cubicBezTo>
                <a:cubicBezTo>
                  <a:pt x="160" y="86"/>
                  <a:pt x="159" y="87"/>
                  <a:pt x="158" y="88"/>
                </a:cubicBezTo>
                <a:cubicBezTo>
                  <a:pt x="157" y="89"/>
                  <a:pt x="157" y="91"/>
                  <a:pt x="159" y="92"/>
                </a:cubicBezTo>
                <a:cubicBezTo>
                  <a:pt x="160" y="93"/>
                  <a:pt x="161" y="93"/>
                  <a:pt x="162" y="93"/>
                </a:cubicBezTo>
                <a:close/>
                <a:moveTo>
                  <a:pt x="235" y="62"/>
                </a:moveTo>
                <a:cubicBezTo>
                  <a:pt x="234" y="61"/>
                  <a:pt x="233" y="61"/>
                  <a:pt x="231" y="61"/>
                </a:cubicBezTo>
                <a:cubicBezTo>
                  <a:pt x="212" y="61"/>
                  <a:pt x="212" y="61"/>
                  <a:pt x="212" y="61"/>
                </a:cubicBezTo>
                <a:cubicBezTo>
                  <a:pt x="230" y="41"/>
                  <a:pt x="230" y="41"/>
                  <a:pt x="230" y="41"/>
                </a:cubicBezTo>
                <a:cubicBezTo>
                  <a:pt x="232" y="39"/>
                  <a:pt x="232" y="39"/>
                  <a:pt x="232" y="39"/>
                </a:cubicBezTo>
                <a:cubicBezTo>
                  <a:pt x="233" y="37"/>
                  <a:pt x="233" y="37"/>
                  <a:pt x="233" y="37"/>
                </a:cubicBezTo>
                <a:cubicBezTo>
                  <a:pt x="233" y="37"/>
                  <a:pt x="233" y="36"/>
                  <a:pt x="234" y="36"/>
                </a:cubicBezTo>
                <a:cubicBezTo>
                  <a:pt x="234" y="35"/>
                  <a:pt x="234" y="35"/>
                  <a:pt x="234" y="34"/>
                </a:cubicBezTo>
                <a:cubicBezTo>
                  <a:pt x="234" y="33"/>
                  <a:pt x="233" y="32"/>
                  <a:pt x="232" y="31"/>
                </a:cubicBezTo>
                <a:cubicBezTo>
                  <a:pt x="231" y="30"/>
                  <a:pt x="229" y="30"/>
                  <a:pt x="227" y="30"/>
                </a:cubicBezTo>
                <a:cubicBezTo>
                  <a:pt x="204" y="30"/>
                  <a:pt x="204" y="30"/>
                  <a:pt x="204" y="30"/>
                </a:cubicBezTo>
                <a:cubicBezTo>
                  <a:pt x="203" y="30"/>
                  <a:pt x="202" y="30"/>
                  <a:pt x="201" y="31"/>
                </a:cubicBezTo>
                <a:cubicBezTo>
                  <a:pt x="200" y="31"/>
                  <a:pt x="200" y="32"/>
                  <a:pt x="200" y="34"/>
                </a:cubicBezTo>
                <a:cubicBezTo>
                  <a:pt x="200" y="35"/>
                  <a:pt x="200" y="36"/>
                  <a:pt x="201" y="36"/>
                </a:cubicBezTo>
                <a:cubicBezTo>
                  <a:pt x="203" y="37"/>
                  <a:pt x="205" y="37"/>
                  <a:pt x="206" y="37"/>
                </a:cubicBezTo>
                <a:cubicBezTo>
                  <a:pt x="221" y="37"/>
                  <a:pt x="221" y="37"/>
                  <a:pt x="221" y="37"/>
                </a:cubicBezTo>
                <a:cubicBezTo>
                  <a:pt x="220" y="38"/>
                  <a:pt x="220" y="39"/>
                  <a:pt x="219" y="40"/>
                </a:cubicBezTo>
                <a:cubicBezTo>
                  <a:pt x="215" y="44"/>
                  <a:pt x="215" y="44"/>
                  <a:pt x="215" y="44"/>
                </a:cubicBezTo>
                <a:cubicBezTo>
                  <a:pt x="210" y="50"/>
                  <a:pt x="210" y="50"/>
                  <a:pt x="210" y="50"/>
                </a:cubicBezTo>
                <a:cubicBezTo>
                  <a:pt x="204" y="57"/>
                  <a:pt x="204" y="57"/>
                  <a:pt x="204" y="57"/>
                </a:cubicBezTo>
                <a:cubicBezTo>
                  <a:pt x="202" y="59"/>
                  <a:pt x="200" y="60"/>
                  <a:pt x="200" y="61"/>
                </a:cubicBezTo>
                <a:cubicBezTo>
                  <a:pt x="199" y="62"/>
                  <a:pt x="199" y="63"/>
                  <a:pt x="199" y="64"/>
                </a:cubicBezTo>
                <a:cubicBezTo>
                  <a:pt x="199" y="65"/>
                  <a:pt x="199" y="66"/>
                  <a:pt x="200" y="67"/>
                </a:cubicBezTo>
                <a:cubicBezTo>
                  <a:pt x="201" y="68"/>
                  <a:pt x="203" y="69"/>
                  <a:pt x="204" y="68"/>
                </a:cubicBezTo>
                <a:cubicBezTo>
                  <a:pt x="231" y="68"/>
                  <a:pt x="231" y="68"/>
                  <a:pt x="231" y="68"/>
                </a:cubicBezTo>
                <a:cubicBezTo>
                  <a:pt x="233" y="68"/>
                  <a:pt x="234" y="68"/>
                  <a:pt x="235" y="67"/>
                </a:cubicBezTo>
                <a:cubicBezTo>
                  <a:pt x="236" y="67"/>
                  <a:pt x="236" y="66"/>
                  <a:pt x="236" y="65"/>
                </a:cubicBezTo>
                <a:cubicBezTo>
                  <a:pt x="236" y="64"/>
                  <a:pt x="236" y="63"/>
                  <a:pt x="235" y="62"/>
                </a:cubicBezTo>
                <a:close/>
                <a:moveTo>
                  <a:pt x="218" y="139"/>
                </a:moveTo>
                <a:cubicBezTo>
                  <a:pt x="216" y="139"/>
                  <a:pt x="215" y="139"/>
                  <a:pt x="214" y="139"/>
                </a:cubicBezTo>
                <a:cubicBezTo>
                  <a:pt x="214" y="139"/>
                  <a:pt x="214" y="139"/>
                  <a:pt x="214" y="139"/>
                </a:cubicBezTo>
                <a:cubicBezTo>
                  <a:pt x="164" y="160"/>
                  <a:pt x="106" y="136"/>
                  <a:pt x="85" y="86"/>
                </a:cubicBezTo>
                <a:cubicBezTo>
                  <a:pt x="75" y="60"/>
                  <a:pt x="76" y="32"/>
                  <a:pt x="87" y="7"/>
                </a:cubicBezTo>
                <a:cubicBezTo>
                  <a:pt x="88" y="4"/>
                  <a:pt x="87" y="2"/>
                  <a:pt x="85" y="0"/>
                </a:cubicBezTo>
                <a:cubicBezTo>
                  <a:pt x="84" y="0"/>
                  <a:pt x="82" y="0"/>
                  <a:pt x="81" y="0"/>
                </a:cubicBezTo>
                <a:cubicBezTo>
                  <a:pt x="26" y="23"/>
                  <a:pt x="0" y="86"/>
                  <a:pt x="22" y="141"/>
                </a:cubicBezTo>
                <a:cubicBezTo>
                  <a:pt x="45" y="196"/>
                  <a:pt x="108" y="222"/>
                  <a:pt x="163" y="200"/>
                </a:cubicBezTo>
                <a:cubicBezTo>
                  <a:pt x="188" y="189"/>
                  <a:pt x="208" y="170"/>
                  <a:pt x="220" y="145"/>
                </a:cubicBezTo>
                <a:cubicBezTo>
                  <a:pt x="221" y="143"/>
                  <a:pt x="220" y="140"/>
                  <a:pt x="218" y="13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50" name="Freeform 26">
            <a:extLst>
              <a:ext uri="{FF2B5EF4-FFF2-40B4-BE49-F238E27FC236}">
                <a16:creationId xmlns="" xmlns:a16="http://schemas.microsoft.com/office/drawing/2014/main" id="{1017A271-A9A2-444F-9AF6-99A3E07D9521}"/>
              </a:ext>
            </a:extLst>
          </p:cNvPr>
          <p:cNvSpPr>
            <a:spLocks/>
          </p:cNvSpPr>
          <p:nvPr/>
        </p:nvSpPr>
        <p:spPr bwMode="auto">
          <a:xfrm rot="13500000">
            <a:off x="5308241" y="4520297"/>
            <a:ext cx="260606" cy="242933"/>
          </a:xfrm>
          <a:custGeom>
            <a:avLst/>
            <a:gdLst>
              <a:gd name="T0" fmla="*/ 180 w 182"/>
              <a:gd name="T1" fmla="*/ 115 h 226"/>
              <a:gd name="T2" fmla="*/ 173 w 182"/>
              <a:gd name="T3" fmla="*/ 124 h 226"/>
              <a:gd name="T4" fmla="*/ 163 w 182"/>
              <a:gd name="T5" fmla="*/ 139 h 226"/>
              <a:gd name="T6" fmla="*/ 139 w 182"/>
              <a:gd name="T7" fmla="*/ 176 h 226"/>
              <a:gd name="T8" fmla="*/ 129 w 182"/>
              <a:gd name="T9" fmla="*/ 192 h 226"/>
              <a:gd name="T10" fmla="*/ 68 w 182"/>
              <a:gd name="T11" fmla="*/ 226 h 226"/>
              <a:gd name="T12" fmla="*/ 0 w 182"/>
              <a:gd name="T13" fmla="*/ 165 h 226"/>
              <a:gd name="T14" fmla="*/ 0 w 182"/>
              <a:gd name="T15" fmla="*/ 61 h 226"/>
              <a:gd name="T16" fmla="*/ 13 w 182"/>
              <a:gd name="T17" fmla="*/ 48 h 226"/>
              <a:gd name="T18" fmla="*/ 27 w 182"/>
              <a:gd name="T19" fmla="*/ 61 h 226"/>
              <a:gd name="T20" fmla="*/ 27 w 182"/>
              <a:gd name="T21" fmla="*/ 109 h 226"/>
              <a:gd name="T22" fmla="*/ 29 w 182"/>
              <a:gd name="T23" fmla="*/ 111 h 226"/>
              <a:gd name="T24" fmla="*/ 30 w 182"/>
              <a:gd name="T25" fmla="*/ 109 h 226"/>
              <a:gd name="T26" fmla="*/ 30 w 182"/>
              <a:gd name="T27" fmla="*/ 33 h 226"/>
              <a:gd name="T28" fmla="*/ 44 w 182"/>
              <a:gd name="T29" fmla="*/ 20 h 226"/>
              <a:gd name="T30" fmla="*/ 57 w 182"/>
              <a:gd name="T31" fmla="*/ 33 h 226"/>
              <a:gd name="T32" fmla="*/ 57 w 182"/>
              <a:gd name="T33" fmla="*/ 101 h 226"/>
              <a:gd name="T34" fmla="*/ 59 w 182"/>
              <a:gd name="T35" fmla="*/ 103 h 226"/>
              <a:gd name="T36" fmla="*/ 61 w 182"/>
              <a:gd name="T37" fmla="*/ 101 h 226"/>
              <a:gd name="T38" fmla="*/ 61 w 182"/>
              <a:gd name="T39" fmla="*/ 16 h 226"/>
              <a:gd name="T40" fmla="*/ 76 w 182"/>
              <a:gd name="T41" fmla="*/ 0 h 226"/>
              <a:gd name="T42" fmla="*/ 91 w 182"/>
              <a:gd name="T43" fmla="*/ 16 h 226"/>
              <a:gd name="T44" fmla="*/ 91 w 182"/>
              <a:gd name="T45" fmla="*/ 101 h 226"/>
              <a:gd name="T46" fmla="*/ 93 w 182"/>
              <a:gd name="T47" fmla="*/ 103 h 226"/>
              <a:gd name="T48" fmla="*/ 95 w 182"/>
              <a:gd name="T49" fmla="*/ 101 h 226"/>
              <a:gd name="T50" fmla="*/ 95 w 182"/>
              <a:gd name="T51" fmla="*/ 42 h 226"/>
              <a:gd name="T52" fmla="*/ 111 w 182"/>
              <a:gd name="T53" fmla="*/ 27 h 226"/>
              <a:gd name="T54" fmla="*/ 126 w 182"/>
              <a:gd name="T55" fmla="*/ 42 h 226"/>
              <a:gd name="T56" fmla="*/ 126 w 182"/>
              <a:gd name="T57" fmla="*/ 127 h 226"/>
              <a:gd name="T58" fmla="*/ 126 w 182"/>
              <a:gd name="T59" fmla="*/ 131 h 226"/>
              <a:gd name="T60" fmla="*/ 126 w 182"/>
              <a:gd name="T61" fmla="*/ 133 h 226"/>
              <a:gd name="T62" fmla="*/ 131 w 182"/>
              <a:gd name="T63" fmla="*/ 129 h 226"/>
              <a:gd name="T64" fmla="*/ 152 w 182"/>
              <a:gd name="T65" fmla="*/ 106 h 226"/>
              <a:gd name="T66" fmla="*/ 172 w 182"/>
              <a:gd name="T67" fmla="*/ 100 h 226"/>
              <a:gd name="T68" fmla="*/ 179 w 182"/>
              <a:gd name="T69" fmla="*/ 104 h 226"/>
              <a:gd name="T70" fmla="*/ 180 w 182"/>
              <a:gd name="T71" fmla="*/ 115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82" h="226">
                <a:moveTo>
                  <a:pt x="180" y="115"/>
                </a:moveTo>
                <a:cubicBezTo>
                  <a:pt x="179" y="118"/>
                  <a:pt x="177" y="122"/>
                  <a:pt x="173" y="124"/>
                </a:cubicBezTo>
                <a:cubicBezTo>
                  <a:pt x="170" y="127"/>
                  <a:pt x="166" y="132"/>
                  <a:pt x="163" y="139"/>
                </a:cubicBezTo>
                <a:cubicBezTo>
                  <a:pt x="161" y="141"/>
                  <a:pt x="151" y="157"/>
                  <a:pt x="139" y="176"/>
                </a:cubicBezTo>
                <a:cubicBezTo>
                  <a:pt x="134" y="183"/>
                  <a:pt x="130" y="190"/>
                  <a:pt x="129" y="192"/>
                </a:cubicBezTo>
                <a:cubicBezTo>
                  <a:pt x="117" y="213"/>
                  <a:pt x="94" y="226"/>
                  <a:pt x="68" y="226"/>
                </a:cubicBezTo>
                <a:cubicBezTo>
                  <a:pt x="36" y="226"/>
                  <a:pt x="4" y="218"/>
                  <a:pt x="0" y="165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54"/>
                  <a:pt x="6" y="48"/>
                  <a:pt x="13" y="48"/>
                </a:cubicBezTo>
                <a:cubicBezTo>
                  <a:pt x="21" y="48"/>
                  <a:pt x="27" y="54"/>
                  <a:pt x="27" y="61"/>
                </a:cubicBezTo>
                <a:cubicBezTo>
                  <a:pt x="27" y="109"/>
                  <a:pt x="27" y="109"/>
                  <a:pt x="27" y="109"/>
                </a:cubicBezTo>
                <a:cubicBezTo>
                  <a:pt x="27" y="110"/>
                  <a:pt x="28" y="111"/>
                  <a:pt x="29" y="111"/>
                </a:cubicBezTo>
                <a:cubicBezTo>
                  <a:pt x="30" y="111"/>
                  <a:pt x="30" y="110"/>
                  <a:pt x="30" y="109"/>
                </a:cubicBezTo>
                <a:cubicBezTo>
                  <a:pt x="30" y="33"/>
                  <a:pt x="30" y="33"/>
                  <a:pt x="30" y="33"/>
                </a:cubicBezTo>
                <a:cubicBezTo>
                  <a:pt x="30" y="26"/>
                  <a:pt x="36" y="20"/>
                  <a:pt x="44" y="20"/>
                </a:cubicBezTo>
                <a:cubicBezTo>
                  <a:pt x="51" y="20"/>
                  <a:pt x="57" y="26"/>
                  <a:pt x="57" y="33"/>
                </a:cubicBezTo>
                <a:cubicBezTo>
                  <a:pt x="57" y="101"/>
                  <a:pt x="57" y="101"/>
                  <a:pt x="57" y="101"/>
                </a:cubicBezTo>
                <a:cubicBezTo>
                  <a:pt x="57" y="103"/>
                  <a:pt x="58" y="103"/>
                  <a:pt x="59" y="103"/>
                </a:cubicBezTo>
                <a:cubicBezTo>
                  <a:pt x="60" y="103"/>
                  <a:pt x="61" y="103"/>
                  <a:pt x="61" y="101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7"/>
                  <a:pt x="68" y="0"/>
                  <a:pt x="76" y="0"/>
                </a:cubicBezTo>
                <a:cubicBezTo>
                  <a:pt x="85" y="0"/>
                  <a:pt x="91" y="7"/>
                  <a:pt x="91" y="16"/>
                </a:cubicBezTo>
                <a:cubicBezTo>
                  <a:pt x="91" y="101"/>
                  <a:pt x="91" y="101"/>
                  <a:pt x="91" y="101"/>
                </a:cubicBezTo>
                <a:cubicBezTo>
                  <a:pt x="91" y="103"/>
                  <a:pt x="92" y="103"/>
                  <a:pt x="93" y="103"/>
                </a:cubicBezTo>
                <a:cubicBezTo>
                  <a:pt x="94" y="103"/>
                  <a:pt x="95" y="103"/>
                  <a:pt x="95" y="101"/>
                </a:cubicBezTo>
                <a:cubicBezTo>
                  <a:pt x="95" y="42"/>
                  <a:pt x="95" y="42"/>
                  <a:pt x="95" y="42"/>
                </a:cubicBezTo>
                <a:cubicBezTo>
                  <a:pt x="95" y="34"/>
                  <a:pt x="102" y="27"/>
                  <a:pt x="111" y="27"/>
                </a:cubicBezTo>
                <a:cubicBezTo>
                  <a:pt x="119" y="27"/>
                  <a:pt x="126" y="34"/>
                  <a:pt x="126" y="42"/>
                </a:cubicBezTo>
                <a:cubicBezTo>
                  <a:pt x="126" y="127"/>
                  <a:pt x="126" y="127"/>
                  <a:pt x="126" y="127"/>
                </a:cubicBezTo>
                <a:cubicBezTo>
                  <a:pt x="126" y="128"/>
                  <a:pt x="126" y="130"/>
                  <a:pt x="126" y="131"/>
                </a:cubicBezTo>
                <a:cubicBezTo>
                  <a:pt x="126" y="131"/>
                  <a:pt x="126" y="132"/>
                  <a:pt x="126" y="133"/>
                </a:cubicBezTo>
                <a:cubicBezTo>
                  <a:pt x="128" y="132"/>
                  <a:pt x="130" y="131"/>
                  <a:pt x="131" y="129"/>
                </a:cubicBezTo>
                <a:cubicBezTo>
                  <a:pt x="138" y="117"/>
                  <a:pt x="146" y="110"/>
                  <a:pt x="152" y="106"/>
                </a:cubicBezTo>
                <a:cubicBezTo>
                  <a:pt x="158" y="102"/>
                  <a:pt x="165" y="100"/>
                  <a:pt x="172" y="100"/>
                </a:cubicBezTo>
                <a:cubicBezTo>
                  <a:pt x="175" y="100"/>
                  <a:pt x="178" y="101"/>
                  <a:pt x="179" y="104"/>
                </a:cubicBezTo>
                <a:cubicBezTo>
                  <a:pt x="182" y="108"/>
                  <a:pt x="181" y="114"/>
                  <a:pt x="180" y="115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62" name="Freeform 30">
            <a:extLst>
              <a:ext uri="{FF2B5EF4-FFF2-40B4-BE49-F238E27FC236}">
                <a16:creationId xmlns="" xmlns:a16="http://schemas.microsoft.com/office/drawing/2014/main" id="{1F90EB48-70BA-4FA2-9745-1436C778F0E6}"/>
              </a:ext>
            </a:extLst>
          </p:cNvPr>
          <p:cNvSpPr>
            <a:spLocks noEditPoints="1"/>
          </p:cNvSpPr>
          <p:nvPr/>
        </p:nvSpPr>
        <p:spPr bwMode="auto">
          <a:xfrm>
            <a:off x="7710461" y="2061744"/>
            <a:ext cx="565035" cy="646033"/>
          </a:xfrm>
          <a:custGeom>
            <a:avLst/>
            <a:gdLst>
              <a:gd name="T0" fmla="*/ 1422 w 1422"/>
              <a:gd name="T1" fmla="*/ 998 h 1216"/>
              <a:gd name="T2" fmla="*/ 1422 w 1422"/>
              <a:gd name="T3" fmla="*/ 1098 h 1216"/>
              <a:gd name="T4" fmla="*/ 1100 w 1422"/>
              <a:gd name="T5" fmla="*/ 1098 h 1216"/>
              <a:gd name="T6" fmla="*/ 1100 w 1422"/>
              <a:gd name="T7" fmla="*/ 998 h 1216"/>
              <a:gd name="T8" fmla="*/ 1231 w 1422"/>
              <a:gd name="T9" fmla="*/ 998 h 1216"/>
              <a:gd name="T10" fmla="*/ 1231 w 1422"/>
              <a:gd name="T11" fmla="*/ 737 h 1216"/>
              <a:gd name="T12" fmla="*/ 1225 w 1422"/>
              <a:gd name="T13" fmla="*/ 737 h 1216"/>
              <a:gd name="T14" fmla="*/ 1225 w 1422"/>
              <a:gd name="T15" fmla="*/ 737 h 1216"/>
              <a:gd name="T16" fmla="*/ 1106 w 1422"/>
              <a:gd name="T17" fmla="*/ 737 h 1216"/>
              <a:gd name="T18" fmla="*/ 1106 w 1422"/>
              <a:gd name="T19" fmla="*/ 0 h 1216"/>
              <a:gd name="T20" fmla="*/ 1225 w 1422"/>
              <a:gd name="T21" fmla="*/ 0 h 1216"/>
              <a:gd name="T22" fmla="*/ 1225 w 1422"/>
              <a:gd name="T23" fmla="*/ 95 h 1216"/>
              <a:gd name="T24" fmla="*/ 1261 w 1422"/>
              <a:gd name="T25" fmla="*/ 142 h 1216"/>
              <a:gd name="T26" fmla="*/ 1261 w 1422"/>
              <a:gd name="T27" fmla="*/ 299 h 1216"/>
              <a:gd name="T28" fmla="*/ 1291 w 1422"/>
              <a:gd name="T29" fmla="*/ 299 h 1216"/>
              <a:gd name="T30" fmla="*/ 1291 w 1422"/>
              <a:gd name="T31" fmla="*/ 998 h 1216"/>
              <a:gd name="T32" fmla="*/ 1422 w 1422"/>
              <a:gd name="T33" fmla="*/ 998 h 1216"/>
              <a:gd name="T34" fmla="*/ 585 w 1422"/>
              <a:gd name="T35" fmla="*/ 1098 h 1216"/>
              <a:gd name="T36" fmla="*/ 974 w 1422"/>
              <a:gd name="T37" fmla="*/ 1098 h 1216"/>
              <a:gd name="T38" fmla="*/ 974 w 1422"/>
              <a:gd name="T39" fmla="*/ 997 h 1216"/>
              <a:gd name="T40" fmla="*/ 585 w 1422"/>
              <a:gd name="T41" fmla="*/ 1043 h 1216"/>
              <a:gd name="T42" fmla="*/ 585 w 1422"/>
              <a:gd name="T43" fmla="*/ 1098 h 1216"/>
              <a:gd name="T44" fmla="*/ 585 w 1422"/>
              <a:gd name="T45" fmla="*/ 1216 h 1216"/>
              <a:gd name="T46" fmla="*/ 1422 w 1422"/>
              <a:gd name="T47" fmla="*/ 1216 h 1216"/>
              <a:gd name="T48" fmla="*/ 1422 w 1422"/>
              <a:gd name="T49" fmla="*/ 1120 h 1216"/>
              <a:gd name="T50" fmla="*/ 585 w 1422"/>
              <a:gd name="T51" fmla="*/ 1120 h 1216"/>
              <a:gd name="T52" fmla="*/ 585 w 1422"/>
              <a:gd name="T53" fmla="*/ 1216 h 1216"/>
              <a:gd name="T54" fmla="*/ 382 w 1422"/>
              <a:gd name="T55" fmla="*/ 492 h 1216"/>
              <a:gd name="T56" fmla="*/ 591 w 1422"/>
              <a:gd name="T57" fmla="*/ 284 h 1216"/>
              <a:gd name="T58" fmla="*/ 382 w 1422"/>
              <a:gd name="T59" fmla="*/ 75 h 1216"/>
              <a:gd name="T60" fmla="*/ 174 w 1422"/>
              <a:gd name="T61" fmla="*/ 284 h 1216"/>
              <a:gd name="T62" fmla="*/ 382 w 1422"/>
              <a:gd name="T63" fmla="*/ 492 h 1216"/>
              <a:gd name="T64" fmla="*/ 181 w 1422"/>
              <a:gd name="T65" fmla="*/ 760 h 1216"/>
              <a:gd name="T66" fmla="*/ 345 w 1422"/>
              <a:gd name="T67" fmla="*/ 938 h 1216"/>
              <a:gd name="T68" fmla="*/ 396 w 1422"/>
              <a:gd name="T69" fmla="*/ 961 h 1216"/>
              <a:gd name="T70" fmla="*/ 415 w 1422"/>
              <a:gd name="T71" fmla="*/ 962 h 1216"/>
              <a:gd name="T72" fmla="*/ 748 w 1422"/>
              <a:gd name="T73" fmla="*/ 962 h 1216"/>
              <a:gd name="T74" fmla="*/ 832 w 1422"/>
              <a:gd name="T75" fmla="*/ 878 h 1216"/>
              <a:gd name="T76" fmla="*/ 748 w 1422"/>
              <a:gd name="T77" fmla="*/ 795 h 1216"/>
              <a:gd name="T78" fmla="*/ 413 w 1422"/>
              <a:gd name="T79" fmla="*/ 795 h 1216"/>
              <a:gd name="T80" fmla="*/ 402 w 1422"/>
              <a:gd name="T81" fmla="*/ 795 h 1216"/>
              <a:gd name="T82" fmla="*/ 402 w 1422"/>
              <a:gd name="T83" fmla="*/ 739 h 1216"/>
              <a:gd name="T84" fmla="*/ 401 w 1422"/>
              <a:gd name="T85" fmla="*/ 693 h 1216"/>
              <a:gd name="T86" fmla="*/ 201 w 1422"/>
              <a:gd name="T87" fmla="*/ 492 h 1216"/>
              <a:gd name="T88" fmla="*/ 189 w 1422"/>
              <a:gd name="T89" fmla="*/ 493 h 1216"/>
              <a:gd name="T90" fmla="*/ 189 w 1422"/>
              <a:gd name="T91" fmla="*/ 492 h 1216"/>
              <a:gd name="T92" fmla="*/ 0 w 1422"/>
              <a:gd name="T93" fmla="*/ 682 h 1216"/>
              <a:gd name="T94" fmla="*/ 0 w 1422"/>
              <a:gd name="T95" fmla="*/ 1216 h 1216"/>
              <a:gd name="T96" fmla="*/ 402 w 1422"/>
              <a:gd name="T97" fmla="*/ 1216 h 1216"/>
              <a:gd name="T98" fmla="*/ 402 w 1422"/>
              <a:gd name="T99" fmla="*/ 988 h 1216"/>
              <a:gd name="T100" fmla="*/ 396 w 1422"/>
              <a:gd name="T101" fmla="*/ 988 h 1216"/>
              <a:gd name="T102" fmla="*/ 396 w 1422"/>
              <a:gd name="T103" fmla="*/ 988 h 1216"/>
              <a:gd name="T104" fmla="*/ 324 w 1422"/>
              <a:gd name="T105" fmla="*/ 957 h 1216"/>
              <a:gd name="T106" fmla="*/ 161 w 1422"/>
              <a:gd name="T107" fmla="*/ 778 h 1216"/>
              <a:gd name="T108" fmla="*/ 162 w 1422"/>
              <a:gd name="T109" fmla="*/ 759 h 1216"/>
              <a:gd name="T110" fmla="*/ 181 w 1422"/>
              <a:gd name="T111" fmla="*/ 760 h 1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422" h="1216">
                <a:moveTo>
                  <a:pt x="1422" y="998"/>
                </a:moveTo>
                <a:cubicBezTo>
                  <a:pt x="1422" y="1098"/>
                  <a:pt x="1422" y="1098"/>
                  <a:pt x="1422" y="1098"/>
                </a:cubicBezTo>
                <a:cubicBezTo>
                  <a:pt x="1100" y="1098"/>
                  <a:pt x="1100" y="1098"/>
                  <a:pt x="1100" y="1098"/>
                </a:cubicBezTo>
                <a:cubicBezTo>
                  <a:pt x="1100" y="998"/>
                  <a:pt x="1100" y="998"/>
                  <a:pt x="1100" y="998"/>
                </a:cubicBezTo>
                <a:cubicBezTo>
                  <a:pt x="1231" y="998"/>
                  <a:pt x="1231" y="998"/>
                  <a:pt x="1231" y="998"/>
                </a:cubicBezTo>
                <a:cubicBezTo>
                  <a:pt x="1231" y="737"/>
                  <a:pt x="1231" y="737"/>
                  <a:pt x="1231" y="737"/>
                </a:cubicBezTo>
                <a:cubicBezTo>
                  <a:pt x="1225" y="737"/>
                  <a:pt x="1225" y="737"/>
                  <a:pt x="1225" y="737"/>
                </a:cubicBezTo>
                <a:cubicBezTo>
                  <a:pt x="1225" y="737"/>
                  <a:pt x="1225" y="737"/>
                  <a:pt x="1225" y="737"/>
                </a:cubicBezTo>
                <a:cubicBezTo>
                  <a:pt x="1106" y="737"/>
                  <a:pt x="1106" y="737"/>
                  <a:pt x="1106" y="737"/>
                </a:cubicBezTo>
                <a:cubicBezTo>
                  <a:pt x="1106" y="0"/>
                  <a:pt x="1106" y="0"/>
                  <a:pt x="1106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225" y="95"/>
                  <a:pt x="1225" y="95"/>
                  <a:pt x="1225" y="95"/>
                </a:cubicBezTo>
                <a:cubicBezTo>
                  <a:pt x="1246" y="101"/>
                  <a:pt x="1261" y="120"/>
                  <a:pt x="1261" y="142"/>
                </a:cubicBezTo>
                <a:cubicBezTo>
                  <a:pt x="1261" y="299"/>
                  <a:pt x="1261" y="299"/>
                  <a:pt x="1261" y="299"/>
                </a:cubicBezTo>
                <a:cubicBezTo>
                  <a:pt x="1291" y="299"/>
                  <a:pt x="1291" y="299"/>
                  <a:pt x="1291" y="299"/>
                </a:cubicBezTo>
                <a:cubicBezTo>
                  <a:pt x="1291" y="998"/>
                  <a:pt x="1291" y="998"/>
                  <a:pt x="1291" y="998"/>
                </a:cubicBezTo>
                <a:lnTo>
                  <a:pt x="1422" y="998"/>
                </a:lnTo>
                <a:close/>
                <a:moveTo>
                  <a:pt x="585" y="1098"/>
                </a:moveTo>
                <a:cubicBezTo>
                  <a:pt x="974" y="1098"/>
                  <a:pt x="974" y="1098"/>
                  <a:pt x="974" y="1098"/>
                </a:cubicBezTo>
                <a:cubicBezTo>
                  <a:pt x="974" y="997"/>
                  <a:pt x="974" y="997"/>
                  <a:pt x="974" y="997"/>
                </a:cubicBezTo>
                <a:cubicBezTo>
                  <a:pt x="585" y="1043"/>
                  <a:pt x="585" y="1043"/>
                  <a:pt x="585" y="1043"/>
                </a:cubicBezTo>
                <a:lnTo>
                  <a:pt x="585" y="1098"/>
                </a:lnTo>
                <a:close/>
                <a:moveTo>
                  <a:pt x="585" y="1216"/>
                </a:moveTo>
                <a:cubicBezTo>
                  <a:pt x="1422" y="1216"/>
                  <a:pt x="1422" y="1216"/>
                  <a:pt x="1422" y="1216"/>
                </a:cubicBezTo>
                <a:cubicBezTo>
                  <a:pt x="1422" y="1120"/>
                  <a:pt x="1422" y="1120"/>
                  <a:pt x="1422" y="1120"/>
                </a:cubicBezTo>
                <a:cubicBezTo>
                  <a:pt x="585" y="1120"/>
                  <a:pt x="585" y="1120"/>
                  <a:pt x="585" y="1120"/>
                </a:cubicBezTo>
                <a:lnTo>
                  <a:pt x="585" y="1216"/>
                </a:lnTo>
                <a:close/>
                <a:moveTo>
                  <a:pt x="382" y="492"/>
                </a:moveTo>
                <a:cubicBezTo>
                  <a:pt x="497" y="492"/>
                  <a:pt x="591" y="399"/>
                  <a:pt x="591" y="284"/>
                </a:cubicBezTo>
                <a:cubicBezTo>
                  <a:pt x="591" y="169"/>
                  <a:pt x="497" y="75"/>
                  <a:pt x="382" y="75"/>
                </a:cubicBezTo>
                <a:cubicBezTo>
                  <a:pt x="267" y="75"/>
                  <a:pt x="174" y="169"/>
                  <a:pt x="174" y="284"/>
                </a:cubicBezTo>
                <a:cubicBezTo>
                  <a:pt x="174" y="399"/>
                  <a:pt x="267" y="492"/>
                  <a:pt x="382" y="492"/>
                </a:cubicBezTo>
                <a:close/>
                <a:moveTo>
                  <a:pt x="181" y="760"/>
                </a:moveTo>
                <a:cubicBezTo>
                  <a:pt x="345" y="938"/>
                  <a:pt x="345" y="938"/>
                  <a:pt x="345" y="938"/>
                </a:cubicBezTo>
                <a:cubicBezTo>
                  <a:pt x="358" y="952"/>
                  <a:pt x="377" y="961"/>
                  <a:pt x="396" y="961"/>
                </a:cubicBezTo>
                <a:cubicBezTo>
                  <a:pt x="398" y="961"/>
                  <a:pt x="415" y="962"/>
                  <a:pt x="415" y="962"/>
                </a:cubicBezTo>
                <a:cubicBezTo>
                  <a:pt x="748" y="962"/>
                  <a:pt x="748" y="962"/>
                  <a:pt x="748" y="962"/>
                </a:cubicBezTo>
                <a:cubicBezTo>
                  <a:pt x="794" y="962"/>
                  <a:pt x="832" y="924"/>
                  <a:pt x="832" y="878"/>
                </a:cubicBezTo>
                <a:cubicBezTo>
                  <a:pt x="832" y="832"/>
                  <a:pt x="794" y="795"/>
                  <a:pt x="748" y="795"/>
                </a:cubicBezTo>
                <a:cubicBezTo>
                  <a:pt x="413" y="795"/>
                  <a:pt x="413" y="795"/>
                  <a:pt x="413" y="795"/>
                </a:cubicBezTo>
                <a:cubicBezTo>
                  <a:pt x="402" y="795"/>
                  <a:pt x="402" y="795"/>
                  <a:pt x="402" y="795"/>
                </a:cubicBezTo>
                <a:cubicBezTo>
                  <a:pt x="402" y="739"/>
                  <a:pt x="402" y="739"/>
                  <a:pt x="402" y="739"/>
                </a:cubicBezTo>
                <a:cubicBezTo>
                  <a:pt x="401" y="693"/>
                  <a:pt x="401" y="693"/>
                  <a:pt x="401" y="693"/>
                </a:cubicBezTo>
                <a:cubicBezTo>
                  <a:pt x="401" y="582"/>
                  <a:pt x="311" y="492"/>
                  <a:pt x="201" y="492"/>
                </a:cubicBezTo>
                <a:cubicBezTo>
                  <a:pt x="197" y="492"/>
                  <a:pt x="193" y="492"/>
                  <a:pt x="189" y="493"/>
                </a:cubicBezTo>
                <a:cubicBezTo>
                  <a:pt x="189" y="492"/>
                  <a:pt x="189" y="492"/>
                  <a:pt x="189" y="492"/>
                </a:cubicBezTo>
                <a:cubicBezTo>
                  <a:pt x="85" y="492"/>
                  <a:pt x="0" y="577"/>
                  <a:pt x="0" y="682"/>
                </a:cubicBezTo>
                <a:cubicBezTo>
                  <a:pt x="0" y="1216"/>
                  <a:pt x="0" y="1216"/>
                  <a:pt x="0" y="1216"/>
                </a:cubicBezTo>
                <a:cubicBezTo>
                  <a:pt x="402" y="1216"/>
                  <a:pt x="402" y="1216"/>
                  <a:pt x="402" y="1216"/>
                </a:cubicBezTo>
                <a:cubicBezTo>
                  <a:pt x="402" y="988"/>
                  <a:pt x="402" y="988"/>
                  <a:pt x="402" y="988"/>
                </a:cubicBezTo>
                <a:cubicBezTo>
                  <a:pt x="396" y="988"/>
                  <a:pt x="396" y="988"/>
                  <a:pt x="396" y="988"/>
                </a:cubicBezTo>
                <a:cubicBezTo>
                  <a:pt x="396" y="988"/>
                  <a:pt x="396" y="988"/>
                  <a:pt x="396" y="988"/>
                </a:cubicBezTo>
                <a:cubicBezTo>
                  <a:pt x="368" y="988"/>
                  <a:pt x="342" y="977"/>
                  <a:pt x="324" y="957"/>
                </a:cubicBezTo>
                <a:cubicBezTo>
                  <a:pt x="161" y="778"/>
                  <a:pt x="161" y="778"/>
                  <a:pt x="161" y="778"/>
                </a:cubicBezTo>
                <a:cubicBezTo>
                  <a:pt x="156" y="773"/>
                  <a:pt x="156" y="764"/>
                  <a:pt x="162" y="759"/>
                </a:cubicBezTo>
                <a:cubicBezTo>
                  <a:pt x="167" y="754"/>
                  <a:pt x="176" y="754"/>
                  <a:pt x="181" y="76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71" name="Freeform 34">
            <a:extLst>
              <a:ext uri="{FF2B5EF4-FFF2-40B4-BE49-F238E27FC236}">
                <a16:creationId xmlns="" xmlns:a16="http://schemas.microsoft.com/office/drawing/2014/main" id="{65A043C4-51E1-498D-9230-9CD37CE50B88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8042227" y="3153622"/>
            <a:ext cx="328586" cy="511563"/>
          </a:xfrm>
          <a:custGeom>
            <a:avLst/>
            <a:gdLst>
              <a:gd name="T0" fmla="*/ 1005 w 1056"/>
              <a:gd name="T1" fmla="*/ 578 h 1115"/>
              <a:gd name="T2" fmla="*/ 958 w 1056"/>
              <a:gd name="T3" fmla="*/ 719 h 1115"/>
              <a:gd name="T4" fmla="*/ 958 w 1056"/>
              <a:gd name="T5" fmla="*/ 199 h 1115"/>
              <a:gd name="T6" fmla="*/ 1005 w 1056"/>
              <a:gd name="T7" fmla="*/ 340 h 1115"/>
              <a:gd name="T8" fmla="*/ 1030 w 1056"/>
              <a:gd name="T9" fmla="*/ 399 h 1115"/>
              <a:gd name="T10" fmla="*/ 1005 w 1056"/>
              <a:gd name="T11" fmla="*/ 458 h 1115"/>
              <a:gd name="T12" fmla="*/ 1005 w 1056"/>
              <a:gd name="T13" fmla="*/ 578 h 1115"/>
              <a:gd name="T14" fmla="*/ 936 w 1056"/>
              <a:gd name="T15" fmla="*/ 64 h 1115"/>
              <a:gd name="T16" fmla="*/ 936 w 1056"/>
              <a:gd name="T17" fmla="*/ 806 h 1115"/>
              <a:gd name="T18" fmla="*/ 872 w 1056"/>
              <a:gd name="T19" fmla="*/ 870 h 1115"/>
              <a:gd name="T20" fmla="*/ 430 w 1056"/>
              <a:gd name="T21" fmla="*/ 870 h 1115"/>
              <a:gd name="T22" fmla="*/ 366 w 1056"/>
              <a:gd name="T23" fmla="*/ 806 h 1115"/>
              <a:gd name="T24" fmla="*/ 366 w 1056"/>
              <a:gd name="T25" fmla="*/ 576 h 1115"/>
              <a:gd name="T26" fmla="*/ 366 w 1056"/>
              <a:gd name="T27" fmla="*/ 453 h 1115"/>
              <a:gd name="T28" fmla="*/ 403 w 1056"/>
              <a:gd name="T29" fmla="*/ 426 h 1115"/>
              <a:gd name="T30" fmla="*/ 462 w 1056"/>
              <a:gd name="T31" fmla="*/ 398 h 1115"/>
              <a:gd name="T32" fmla="*/ 462 w 1056"/>
              <a:gd name="T33" fmla="*/ 701 h 1115"/>
              <a:gd name="T34" fmla="*/ 840 w 1056"/>
              <a:gd name="T35" fmla="*/ 701 h 1115"/>
              <a:gd name="T36" fmla="*/ 840 w 1056"/>
              <a:gd name="T37" fmla="*/ 96 h 1115"/>
              <a:gd name="T38" fmla="*/ 462 w 1056"/>
              <a:gd name="T39" fmla="*/ 96 h 1115"/>
              <a:gd name="T40" fmla="*/ 462 w 1056"/>
              <a:gd name="T41" fmla="*/ 191 h 1115"/>
              <a:gd name="T42" fmla="*/ 402 w 1056"/>
              <a:gd name="T43" fmla="*/ 193 h 1115"/>
              <a:gd name="T44" fmla="*/ 366 w 1056"/>
              <a:gd name="T45" fmla="*/ 197 h 1115"/>
              <a:gd name="T46" fmla="*/ 366 w 1056"/>
              <a:gd name="T47" fmla="*/ 64 h 1115"/>
              <a:gd name="T48" fmla="*/ 430 w 1056"/>
              <a:gd name="T49" fmla="*/ 0 h 1115"/>
              <a:gd name="T50" fmla="*/ 872 w 1056"/>
              <a:gd name="T51" fmla="*/ 0 h 1115"/>
              <a:gd name="T52" fmla="*/ 936 w 1056"/>
              <a:gd name="T53" fmla="*/ 64 h 1115"/>
              <a:gd name="T54" fmla="*/ 682 w 1056"/>
              <a:gd name="T55" fmla="*/ 783 h 1115"/>
              <a:gd name="T56" fmla="*/ 651 w 1056"/>
              <a:gd name="T57" fmla="*/ 752 h 1115"/>
              <a:gd name="T58" fmla="*/ 620 w 1056"/>
              <a:gd name="T59" fmla="*/ 783 h 1115"/>
              <a:gd name="T60" fmla="*/ 651 w 1056"/>
              <a:gd name="T61" fmla="*/ 814 h 1115"/>
              <a:gd name="T62" fmla="*/ 682 w 1056"/>
              <a:gd name="T63" fmla="*/ 783 h 1115"/>
              <a:gd name="T64" fmla="*/ 342 w 1056"/>
              <a:gd name="T65" fmla="*/ 821 h 1115"/>
              <a:gd name="T66" fmla="*/ 342 w 1056"/>
              <a:gd name="T67" fmla="*/ 526 h 1115"/>
              <a:gd name="T68" fmla="*/ 332 w 1056"/>
              <a:gd name="T69" fmla="*/ 448 h 1115"/>
              <a:gd name="T70" fmla="*/ 397 w 1056"/>
              <a:gd name="T71" fmla="*/ 399 h 1115"/>
              <a:gd name="T72" fmla="*/ 527 w 1056"/>
              <a:gd name="T73" fmla="*/ 358 h 1115"/>
              <a:gd name="T74" fmla="*/ 612 w 1056"/>
              <a:gd name="T75" fmla="*/ 199 h 1115"/>
              <a:gd name="T76" fmla="*/ 409 w 1056"/>
              <a:gd name="T77" fmla="*/ 211 h 1115"/>
              <a:gd name="T78" fmla="*/ 196 w 1056"/>
              <a:gd name="T79" fmla="*/ 269 h 1115"/>
              <a:gd name="T80" fmla="*/ 138 w 1056"/>
              <a:gd name="T81" fmla="*/ 713 h 1115"/>
              <a:gd name="T82" fmla="*/ 0 w 1056"/>
              <a:gd name="T83" fmla="*/ 922 h 1115"/>
              <a:gd name="T84" fmla="*/ 321 w 1056"/>
              <a:gd name="T85" fmla="*/ 1115 h 1115"/>
              <a:gd name="T86" fmla="*/ 555 w 1056"/>
              <a:gd name="T87" fmla="*/ 894 h 1115"/>
              <a:gd name="T88" fmla="*/ 427 w 1056"/>
              <a:gd name="T89" fmla="*/ 894 h 1115"/>
              <a:gd name="T90" fmla="*/ 342 w 1056"/>
              <a:gd name="T91" fmla="*/ 821 h 1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056" h="1115">
                <a:moveTo>
                  <a:pt x="1005" y="578"/>
                </a:moveTo>
                <a:cubicBezTo>
                  <a:pt x="1056" y="630"/>
                  <a:pt x="1026" y="709"/>
                  <a:pt x="958" y="719"/>
                </a:cubicBezTo>
                <a:cubicBezTo>
                  <a:pt x="958" y="199"/>
                  <a:pt x="958" y="199"/>
                  <a:pt x="958" y="199"/>
                </a:cubicBezTo>
                <a:cubicBezTo>
                  <a:pt x="1025" y="209"/>
                  <a:pt x="1056" y="287"/>
                  <a:pt x="1005" y="340"/>
                </a:cubicBezTo>
                <a:cubicBezTo>
                  <a:pt x="1020" y="357"/>
                  <a:pt x="1031" y="376"/>
                  <a:pt x="1030" y="399"/>
                </a:cubicBezTo>
                <a:cubicBezTo>
                  <a:pt x="1030" y="422"/>
                  <a:pt x="1022" y="442"/>
                  <a:pt x="1005" y="458"/>
                </a:cubicBezTo>
                <a:cubicBezTo>
                  <a:pt x="1039" y="498"/>
                  <a:pt x="1040" y="538"/>
                  <a:pt x="1005" y="578"/>
                </a:cubicBezTo>
                <a:close/>
                <a:moveTo>
                  <a:pt x="936" y="64"/>
                </a:moveTo>
                <a:cubicBezTo>
                  <a:pt x="936" y="806"/>
                  <a:pt x="936" y="806"/>
                  <a:pt x="936" y="806"/>
                </a:cubicBezTo>
                <a:cubicBezTo>
                  <a:pt x="936" y="842"/>
                  <a:pt x="907" y="870"/>
                  <a:pt x="872" y="870"/>
                </a:cubicBezTo>
                <a:cubicBezTo>
                  <a:pt x="430" y="870"/>
                  <a:pt x="430" y="870"/>
                  <a:pt x="430" y="870"/>
                </a:cubicBezTo>
                <a:cubicBezTo>
                  <a:pt x="395" y="870"/>
                  <a:pt x="366" y="842"/>
                  <a:pt x="366" y="806"/>
                </a:cubicBezTo>
                <a:cubicBezTo>
                  <a:pt x="366" y="576"/>
                  <a:pt x="366" y="576"/>
                  <a:pt x="366" y="576"/>
                </a:cubicBezTo>
                <a:cubicBezTo>
                  <a:pt x="366" y="453"/>
                  <a:pt x="366" y="453"/>
                  <a:pt x="366" y="453"/>
                </a:cubicBezTo>
                <a:cubicBezTo>
                  <a:pt x="380" y="442"/>
                  <a:pt x="396" y="430"/>
                  <a:pt x="403" y="426"/>
                </a:cubicBezTo>
                <a:cubicBezTo>
                  <a:pt x="423" y="413"/>
                  <a:pt x="442" y="405"/>
                  <a:pt x="462" y="398"/>
                </a:cubicBezTo>
                <a:cubicBezTo>
                  <a:pt x="462" y="701"/>
                  <a:pt x="462" y="701"/>
                  <a:pt x="462" y="701"/>
                </a:cubicBezTo>
                <a:cubicBezTo>
                  <a:pt x="840" y="701"/>
                  <a:pt x="840" y="701"/>
                  <a:pt x="840" y="701"/>
                </a:cubicBezTo>
                <a:cubicBezTo>
                  <a:pt x="840" y="96"/>
                  <a:pt x="840" y="96"/>
                  <a:pt x="840" y="96"/>
                </a:cubicBezTo>
                <a:cubicBezTo>
                  <a:pt x="462" y="96"/>
                  <a:pt x="462" y="96"/>
                  <a:pt x="462" y="96"/>
                </a:cubicBezTo>
                <a:cubicBezTo>
                  <a:pt x="462" y="191"/>
                  <a:pt x="462" y="191"/>
                  <a:pt x="462" y="191"/>
                </a:cubicBezTo>
                <a:cubicBezTo>
                  <a:pt x="447" y="192"/>
                  <a:pt x="427" y="193"/>
                  <a:pt x="402" y="193"/>
                </a:cubicBezTo>
                <a:cubicBezTo>
                  <a:pt x="391" y="194"/>
                  <a:pt x="379" y="195"/>
                  <a:pt x="366" y="197"/>
                </a:cubicBezTo>
                <a:cubicBezTo>
                  <a:pt x="366" y="64"/>
                  <a:pt x="366" y="64"/>
                  <a:pt x="366" y="64"/>
                </a:cubicBezTo>
                <a:cubicBezTo>
                  <a:pt x="366" y="29"/>
                  <a:pt x="395" y="0"/>
                  <a:pt x="430" y="0"/>
                </a:cubicBezTo>
                <a:cubicBezTo>
                  <a:pt x="872" y="0"/>
                  <a:pt x="872" y="0"/>
                  <a:pt x="872" y="0"/>
                </a:cubicBezTo>
                <a:cubicBezTo>
                  <a:pt x="907" y="0"/>
                  <a:pt x="936" y="29"/>
                  <a:pt x="936" y="64"/>
                </a:cubicBezTo>
                <a:close/>
                <a:moveTo>
                  <a:pt x="682" y="783"/>
                </a:moveTo>
                <a:cubicBezTo>
                  <a:pt x="682" y="766"/>
                  <a:pt x="668" y="752"/>
                  <a:pt x="651" y="752"/>
                </a:cubicBezTo>
                <a:cubicBezTo>
                  <a:pt x="634" y="752"/>
                  <a:pt x="620" y="766"/>
                  <a:pt x="620" y="783"/>
                </a:cubicBezTo>
                <a:cubicBezTo>
                  <a:pt x="620" y="800"/>
                  <a:pt x="634" y="814"/>
                  <a:pt x="651" y="814"/>
                </a:cubicBezTo>
                <a:cubicBezTo>
                  <a:pt x="668" y="814"/>
                  <a:pt x="682" y="800"/>
                  <a:pt x="682" y="783"/>
                </a:cubicBezTo>
                <a:close/>
                <a:moveTo>
                  <a:pt x="342" y="821"/>
                </a:moveTo>
                <a:cubicBezTo>
                  <a:pt x="342" y="526"/>
                  <a:pt x="342" y="526"/>
                  <a:pt x="342" y="526"/>
                </a:cubicBezTo>
                <a:cubicBezTo>
                  <a:pt x="342" y="475"/>
                  <a:pt x="332" y="448"/>
                  <a:pt x="332" y="448"/>
                </a:cubicBezTo>
                <a:cubicBezTo>
                  <a:pt x="332" y="448"/>
                  <a:pt x="380" y="410"/>
                  <a:pt x="397" y="399"/>
                </a:cubicBezTo>
                <a:cubicBezTo>
                  <a:pt x="435" y="375"/>
                  <a:pt x="474" y="363"/>
                  <a:pt x="527" y="358"/>
                </a:cubicBezTo>
                <a:cubicBezTo>
                  <a:pt x="675" y="343"/>
                  <a:pt x="691" y="199"/>
                  <a:pt x="612" y="199"/>
                </a:cubicBezTo>
                <a:cubicBezTo>
                  <a:pt x="551" y="199"/>
                  <a:pt x="532" y="207"/>
                  <a:pt x="409" y="211"/>
                </a:cubicBezTo>
                <a:cubicBezTo>
                  <a:pt x="343" y="213"/>
                  <a:pt x="233" y="235"/>
                  <a:pt x="196" y="269"/>
                </a:cubicBezTo>
                <a:cubicBezTo>
                  <a:pt x="138" y="323"/>
                  <a:pt x="159" y="614"/>
                  <a:pt x="138" y="713"/>
                </a:cubicBezTo>
                <a:cubicBezTo>
                  <a:pt x="0" y="922"/>
                  <a:pt x="0" y="922"/>
                  <a:pt x="0" y="922"/>
                </a:cubicBezTo>
                <a:cubicBezTo>
                  <a:pt x="321" y="1115"/>
                  <a:pt x="321" y="1115"/>
                  <a:pt x="321" y="1115"/>
                </a:cubicBezTo>
                <a:cubicBezTo>
                  <a:pt x="417" y="967"/>
                  <a:pt x="555" y="894"/>
                  <a:pt x="555" y="894"/>
                </a:cubicBezTo>
                <a:cubicBezTo>
                  <a:pt x="555" y="894"/>
                  <a:pt x="452" y="894"/>
                  <a:pt x="427" y="894"/>
                </a:cubicBezTo>
                <a:cubicBezTo>
                  <a:pt x="363" y="894"/>
                  <a:pt x="342" y="854"/>
                  <a:pt x="342" y="821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77" name="Freeform 38">
            <a:extLst>
              <a:ext uri="{FF2B5EF4-FFF2-40B4-BE49-F238E27FC236}">
                <a16:creationId xmlns="" xmlns:a16="http://schemas.microsoft.com/office/drawing/2014/main" id="{0E058488-680D-46DB-94EE-FD5D4988EE92}"/>
              </a:ext>
            </a:extLst>
          </p:cNvPr>
          <p:cNvSpPr>
            <a:spLocks noEditPoints="1"/>
          </p:cNvSpPr>
          <p:nvPr/>
        </p:nvSpPr>
        <p:spPr bwMode="auto">
          <a:xfrm>
            <a:off x="4972213" y="2536537"/>
            <a:ext cx="359937" cy="476055"/>
          </a:xfrm>
          <a:custGeom>
            <a:avLst/>
            <a:gdLst>
              <a:gd name="T0" fmla="*/ 479 w 1466"/>
              <a:gd name="T1" fmla="*/ 868 h 1450"/>
              <a:gd name="T2" fmla="*/ 610 w 1466"/>
              <a:gd name="T3" fmla="*/ 738 h 1450"/>
              <a:gd name="T4" fmla="*/ 775 w 1466"/>
              <a:gd name="T5" fmla="*/ 706 h 1450"/>
              <a:gd name="T6" fmla="*/ 777 w 1466"/>
              <a:gd name="T7" fmla="*/ 524 h 1450"/>
              <a:gd name="T8" fmla="*/ 868 w 1466"/>
              <a:gd name="T9" fmla="*/ 385 h 1450"/>
              <a:gd name="T10" fmla="*/ 744 w 1466"/>
              <a:gd name="T11" fmla="*/ 257 h 1450"/>
              <a:gd name="T12" fmla="*/ 709 w 1466"/>
              <a:gd name="T13" fmla="*/ 95 h 1450"/>
              <a:gd name="T14" fmla="*/ 528 w 1466"/>
              <a:gd name="T15" fmla="*/ 89 h 1450"/>
              <a:gd name="T16" fmla="*/ 389 w 1466"/>
              <a:gd name="T17" fmla="*/ 0 h 1450"/>
              <a:gd name="T18" fmla="*/ 255 w 1466"/>
              <a:gd name="T19" fmla="*/ 126 h 1450"/>
              <a:gd name="T20" fmla="*/ 92 w 1466"/>
              <a:gd name="T21" fmla="*/ 161 h 1450"/>
              <a:gd name="T22" fmla="*/ 93 w 1466"/>
              <a:gd name="T23" fmla="*/ 342 h 1450"/>
              <a:gd name="T24" fmla="*/ 0 w 1466"/>
              <a:gd name="T25" fmla="*/ 482 h 1450"/>
              <a:gd name="T26" fmla="*/ 128 w 1466"/>
              <a:gd name="T27" fmla="*/ 605 h 1450"/>
              <a:gd name="T28" fmla="*/ 159 w 1466"/>
              <a:gd name="T29" fmla="*/ 772 h 1450"/>
              <a:gd name="T30" fmla="*/ 338 w 1466"/>
              <a:gd name="T31" fmla="*/ 770 h 1450"/>
              <a:gd name="T32" fmla="*/ 436 w 1466"/>
              <a:gd name="T33" fmla="*/ 275 h 1450"/>
              <a:gd name="T34" fmla="*/ 281 w 1466"/>
              <a:gd name="T35" fmla="*/ 430 h 1450"/>
              <a:gd name="T36" fmla="*/ 1421 w 1466"/>
              <a:gd name="T37" fmla="*/ 702 h 1450"/>
              <a:gd name="T38" fmla="*/ 1370 w 1466"/>
              <a:gd name="T39" fmla="*/ 604 h 1450"/>
              <a:gd name="T40" fmla="*/ 1262 w 1466"/>
              <a:gd name="T41" fmla="*/ 511 h 1450"/>
              <a:gd name="T42" fmla="*/ 1154 w 1466"/>
              <a:gd name="T43" fmla="*/ 476 h 1450"/>
              <a:gd name="T44" fmla="*/ 1011 w 1466"/>
              <a:gd name="T45" fmla="*/ 488 h 1450"/>
              <a:gd name="T46" fmla="*/ 908 w 1466"/>
              <a:gd name="T47" fmla="*/ 541 h 1450"/>
              <a:gd name="T48" fmla="*/ 816 w 1466"/>
              <a:gd name="T49" fmla="*/ 650 h 1450"/>
              <a:gd name="T50" fmla="*/ 782 w 1466"/>
              <a:gd name="T51" fmla="*/ 759 h 1450"/>
              <a:gd name="T52" fmla="*/ 794 w 1466"/>
              <a:gd name="T53" fmla="*/ 901 h 1450"/>
              <a:gd name="T54" fmla="*/ 845 w 1466"/>
              <a:gd name="T55" fmla="*/ 1000 h 1450"/>
              <a:gd name="T56" fmla="*/ 954 w 1466"/>
              <a:gd name="T57" fmla="*/ 1092 h 1450"/>
              <a:gd name="T58" fmla="*/ 1062 w 1466"/>
              <a:gd name="T59" fmla="*/ 1127 h 1450"/>
              <a:gd name="T60" fmla="*/ 1204 w 1466"/>
              <a:gd name="T61" fmla="*/ 1115 h 1450"/>
              <a:gd name="T62" fmla="*/ 1308 w 1466"/>
              <a:gd name="T63" fmla="*/ 1062 h 1450"/>
              <a:gd name="T64" fmla="*/ 1400 w 1466"/>
              <a:gd name="T65" fmla="*/ 953 h 1450"/>
              <a:gd name="T66" fmla="*/ 1433 w 1466"/>
              <a:gd name="T67" fmla="*/ 844 h 1450"/>
              <a:gd name="T68" fmla="*/ 983 w 1466"/>
              <a:gd name="T69" fmla="*/ 809 h 1450"/>
              <a:gd name="T70" fmla="*/ 1120 w 1466"/>
              <a:gd name="T71" fmla="*/ 925 h 1450"/>
              <a:gd name="T72" fmla="*/ 784 w 1466"/>
              <a:gd name="T73" fmla="*/ 1044 h 1450"/>
              <a:gd name="T74" fmla="*/ 770 w 1466"/>
              <a:gd name="T75" fmla="*/ 944 h 1450"/>
              <a:gd name="T76" fmla="*/ 642 w 1466"/>
              <a:gd name="T77" fmla="*/ 930 h 1450"/>
              <a:gd name="T78" fmla="*/ 561 w 1466"/>
              <a:gd name="T79" fmla="*/ 870 h 1450"/>
              <a:gd name="T80" fmla="*/ 459 w 1466"/>
              <a:gd name="T81" fmla="*/ 953 h 1450"/>
              <a:gd name="T82" fmla="*/ 359 w 1466"/>
              <a:gd name="T83" fmla="*/ 967 h 1450"/>
              <a:gd name="T84" fmla="*/ 349 w 1466"/>
              <a:gd name="T85" fmla="*/ 1096 h 1450"/>
              <a:gd name="T86" fmla="*/ 286 w 1466"/>
              <a:gd name="T87" fmla="*/ 1177 h 1450"/>
              <a:gd name="T88" fmla="*/ 370 w 1466"/>
              <a:gd name="T89" fmla="*/ 1271 h 1450"/>
              <a:gd name="T90" fmla="*/ 382 w 1466"/>
              <a:gd name="T91" fmla="*/ 1375 h 1450"/>
              <a:gd name="T92" fmla="*/ 510 w 1466"/>
              <a:gd name="T93" fmla="*/ 1384 h 1450"/>
              <a:gd name="T94" fmla="*/ 591 w 1466"/>
              <a:gd name="T95" fmla="*/ 1449 h 1450"/>
              <a:gd name="T96" fmla="*/ 691 w 1466"/>
              <a:gd name="T97" fmla="*/ 1365 h 1450"/>
              <a:gd name="T98" fmla="*/ 793 w 1466"/>
              <a:gd name="T99" fmla="*/ 1352 h 1450"/>
              <a:gd name="T100" fmla="*/ 804 w 1466"/>
              <a:gd name="T101" fmla="*/ 1223 h 1450"/>
              <a:gd name="T102" fmla="*/ 866 w 1466"/>
              <a:gd name="T103" fmla="*/ 1142 h 1450"/>
              <a:gd name="T104" fmla="*/ 474 w 1466"/>
              <a:gd name="T105" fmla="*/ 1156 h 1450"/>
              <a:gd name="T106" fmla="*/ 576 w 1466"/>
              <a:gd name="T107" fmla="*/ 1261 h 1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466" h="1450">
                <a:moveTo>
                  <a:pt x="346" y="832"/>
                </a:moveTo>
                <a:cubicBezTo>
                  <a:pt x="348" y="852"/>
                  <a:pt x="365" y="868"/>
                  <a:pt x="385" y="868"/>
                </a:cubicBezTo>
                <a:cubicBezTo>
                  <a:pt x="479" y="868"/>
                  <a:pt x="479" y="868"/>
                  <a:pt x="479" y="868"/>
                </a:cubicBezTo>
                <a:cubicBezTo>
                  <a:pt x="499" y="868"/>
                  <a:pt x="516" y="852"/>
                  <a:pt x="518" y="832"/>
                </a:cubicBezTo>
                <a:cubicBezTo>
                  <a:pt x="525" y="772"/>
                  <a:pt x="525" y="772"/>
                  <a:pt x="525" y="772"/>
                </a:cubicBezTo>
                <a:cubicBezTo>
                  <a:pt x="555" y="765"/>
                  <a:pt x="583" y="753"/>
                  <a:pt x="610" y="738"/>
                </a:cubicBezTo>
                <a:cubicBezTo>
                  <a:pt x="656" y="775"/>
                  <a:pt x="656" y="775"/>
                  <a:pt x="656" y="775"/>
                </a:cubicBezTo>
                <a:cubicBezTo>
                  <a:pt x="672" y="788"/>
                  <a:pt x="695" y="786"/>
                  <a:pt x="709" y="772"/>
                </a:cubicBezTo>
                <a:cubicBezTo>
                  <a:pt x="775" y="706"/>
                  <a:pt x="775" y="706"/>
                  <a:pt x="775" y="706"/>
                </a:cubicBezTo>
                <a:cubicBezTo>
                  <a:pt x="790" y="692"/>
                  <a:pt x="791" y="669"/>
                  <a:pt x="778" y="653"/>
                </a:cubicBezTo>
                <a:cubicBezTo>
                  <a:pt x="742" y="607"/>
                  <a:pt x="742" y="607"/>
                  <a:pt x="742" y="607"/>
                </a:cubicBezTo>
                <a:cubicBezTo>
                  <a:pt x="757" y="581"/>
                  <a:pt x="769" y="553"/>
                  <a:pt x="777" y="524"/>
                </a:cubicBezTo>
                <a:cubicBezTo>
                  <a:pt x="833" y="518"/>
                  <a:pt x="833" y="518"/>
                  <a:pt x="833" y="518"/>
                </a:cubicBezTo>
                <a:cubicBezTo>
                  <a:pt x="853" y="515"/>
                  <a:pt x="868" y="498"/>
                  <a:pt x="868" y="478"/>
                </a:cubicBezTo>
                <a:cubicBezTo>
                  <a:pt x="868" y="385"/>
                  <a:pt x="868" y="385"/>
                  <a:pt x="868" y="385"/>
                </a:cubicBezTo>
                <a:cubicBezTo>
                  <a:pt x="868" y="364"/>
                  <a:pt x="853" y="347"/>
                  <a:pt x="833" y="345"/>
                </a:cubicBezTo>
                <a:cubicBezTo>
                  <a:pt x="778" y="339"/>
                  <a:pt x="778" y="339"/>
                  <a:pt x="778" y="339"/>
                </a:cubicBezTo>
                <a:cubicBezTo>
                  <a:pt x="770" y="310"/>
                  <a:pt x="759" y="282"/>
                  <a:pt x="744" y="257"/>
                </a:cubicBezTo>
                <a:cubicBezTo>
                  <a:pt x="778" y="214"/>
                  <a:pt x="778" y="214"/>
                  <a:pt x="778" y="214"/>
                </a:cubicBezTo>
                <a:cubicBezTo>
                  <a:pt x="791" y="198"/>
                  <a:pt x="789" y="175"/>
                  <a:pt x="775" y="161"/>
                </a:cubicBezTo>
                <a:cubicBezTo>
                  <a:pt x="709" y="95"/>
                  <a:pt x="709" y="95"/>
                  <a:pt x="709" y="95"/>
                </a:cubicBezTo>
                <a:cubicBezTo>
                  <a:pt x="695" y="80"/>
                  <a:pt x="672" y="79"/>
                  <a:pt x="656" y="92"/>
                </a:cubicBezTo>
                <a:cubicBezTo>
                  <a:pt x="615" y="125"/>
                  <a:pt x="615" y="125"/>
                  <a:pt x="615" y="125"/>
                </a:cubicBezTo>
                <a:cubicBezTo>
                  <a:pt x="588" y="109"/>
                  <a:pt x="559" y="97"/>
                  <a:pt x="528" y="89"/>
                </a:cubicBezTo>
                <a:cubicBezTo>
                  <a:pt x="522" y="35"/>
                  <a:pt x="522" y="35"/>
                  <a:pt x="522" y="35"/>
                </a:cubicBezTo>
                <a:cubicBezTo>
                  <a:pt x="520" y="15"/>
                  <a:pt x="503" y="0"/>
                  <a:pt x="483" y="0"/>
                </a:cubicBezTo>
                <a:cubicBezTo>
                  <a:pt x="389" y="0"/>
                  <a:pt x="389" y="0"/>
                  <a:pt x="389" y="0"/>
                </a:cubicBezTo>
                <a:cubicBezTo>
                  <a:pt x="369" y="0"/>
                  <a:pt x="352" y="15"/>
                  <a:pt x="349" y="35"/>
                </a:cubicBezTo>
                <a:cubicBezTo>
                  <a:pt x="343" y="89"/>
                  <a:pt x="343" y="89"/>
                  <a:pt x="343" y="89"/>
                </a:cubicBezTo>
                <a:cubicBezTo>
                  <a:pt x="312" y="97"/>
                  <a:pt x="282" y="110"/>
                  <a:pt x="255" y="126"/>
                </a:cubicBezTo>
                <a:cubicBezTo>
                  <a:pt x="211" y="92"/>
                  <a:pt x="211" y="92"/>
                  <a:pt x="211" y="92"/>
                </a:cubicBezTo>
                <a:cubicBezTo>
                  <a:pt x="196" y="79"/>
                  <a:pt x="173" y="81"/>
                  <a:pt x="159" y="95"/>
                </a:cubicBezTo>
                <a:cubicBezTo>
                  <a:pt x="92" y="161"/>
                  <a:pt x="92" y="161"/>
                  <a:pt x="92" y="161"/>
                </a:cubicBezTo>
                <a:cubicBezTo>
                  <a:pt x="78" y="175"/>
                  <a:pt x="77" y="198"/>
                  <a:pt x="89" y="214"/>
                </a:cubicBezTo>
                <a:cubicBezTo>
                  <a:pt x="126" y="260"/>
                  <a:pt x="126" y="260"/>
                  <a:pt x="126" y="260"/>
                </a:cubicBezTo>
                <a:cubicBezTo>
                  <a:pt x="111" y="286"/>
                  <a:pt x="100" y="314"/>
                  <a:pt x="93" y="342"/>
                </a:cubicBezTo>
                <a:cubicBezTo>
                  <a:pt x="35" y="349"/>
                  <a:pt x="35" y="349"/>
                  <a:pt x="35" y="349"/>
                </a:cubicBezTo>
                <a:cubicBezTo>
                  <a:pt x="15" y="351"/>
                  <a:pt x="0" y="368"/>
                  <a:pt x="0" y="388"/>
                </a:cubicBezTo>
                <a:cubicBezTo>
                  <a:pt x="0" y="482"/>
                  <a:pt x="0" y="482"/>
                  <a:pt x="0" y="482"/>
                </a:cubicBezTo>
                <a:cubicBezTo>
                  <a:pt x="0" y="502"/>
                  <a:pt x="15" y="519"/>
                  <a:pt x="35" y="522"/>
                </a:cubicBezTo>
                <a:cubicBezTo>
                  <a:pt x="96" y="529"/>
                  <a:pt x="96" y="529"/>
                  <a:pt x="96" y="529"/>
                </a:cubicBezTo>
                <a:cubicBezTo>
                  <a:pt x="104" y="555"/>
                  <a:pt x="114" y="581"/>
                  <a:pt x="128" y="605"/>
                </a:cubicBezTo>
                <a:cubicBezTo>
                  <a:pt x="89" y="653"/>
                  <a:pt x="89" y="653"/>
                  <a:pt x="89" y="653"/>
                </a:cubicBezTo>
                <a:cubicBezTo>
                  <a:pt x="77" y="669"/>
                  <a:pt x="78" y="692"/>
                  <a:pt x="92" y="706"/>
                </a:cubicBezTo>
                <a:cubicBezTo>
                  <a:pt x="159" y="772"/>
                  <a:pt x="159" y="772"/>
                  <a:pt x="159" y="772"/>
                </a:cubicBezTo>
                <a:cubicBezTo>
                  <a:pt x="173" y="786"/>
                  <a:pt x="196" y="788"/>
                  <a:pt x="211" y="775"/>
                </a:cubicBezTo>
                <a:cubicBezTo>
                  <a:pt x="260" y="737"/>
                  <a:pt x="260" y="737"/>
                  <a:pt x="260" y="737"/>
                </a:cubicBezTo>
                <a:cubicBezTo>
                  <a:pt x="285" y="751"/>
                  <a:pt x="311" y="762"/>
                  <a:pt x="338" y="770"/>
                </a:cubicBezTo>
                <a:lnTo>
                  <a:pt x="346" y="832"/>
                </a:lnTo>
                <a:close/>
                <a:moveTo>
                  <a:pt x="281" y="430"/>
                </a:moveTo>
                <a:cubicBezTo>
                  <a:pt x="281" y="345"/>
                  <a:pt x="350" y="275"/>
                  <a:pt x="436" y="275"/>
                </a:cubicBezTo>
                <a:cubicBezTo>
                  <a:pt x="521" y="275"/>
                  <a:pt x="591" y="345"/>
                  <a:pt x="591" y="430"/>
                </a:cubicBezTo>
                <a:cubicBezTo>
                  <a:pt x="591" y="516"/>
                  <a:pt x="521" y="585"/>
                  <a:pt x="436" y="585"/>
                </a:cubicBezTo>
                <a:cubicBezTo>
                  <a:pt x="350" y="585"/>
                  <a:pt x="281" y="516"/>
                  <a:pt x="281" y="430"/>
                </a:cubicBezTo>
                <a:close/>
                <a:moveTo>
                  <a:pt x="1464" y="803"/>
                </a:moveTo>
                <a:cubicBezTo>
                  <a:pt x="1459" y="738"/>
                  <a:pt x="1459" y="738"/>
                  <a:pt x="1459" y="738"/>
                </a:cubicBezTo>
                <a:cubicBezTo>
                  <a:pt x="1457" y="718"/>
                  <a:pt x="1441" y="703"/>
                  <a:pt x="1421" y="702"/>
                </a:cubicBezTo>
                <a:cubicBezTo>
                  <a:pt x="1382" y="701"/>
                  <a:pt x="1382" y="701"/>
                  <a:pt x="1382" y="701"/>
                </a:cubicBezTo>
                <a:cubicBezTo>
                  <a:pt x="1373" y="678"/>
                  <a:pt x="1362" y="656"/>
                  <a:pt x="1349" y="636"/>
                </a:cubicBezTo>
                <a:cubicBezTo>
                  <a:pt x="1370" y="604"/>
                  <a:pt x="1370" y="604"/>
                  <a:pt x="1370" y="604"/>
                </a:cubicBezTo>
                <a:cubicBezTo>
                  <a:pt x="1382" y="587"/>
                  <a:pt x="1378" y="565"/>
                  <a:pt x="1363" y="552"/>
                </a:cubicBezTo>
                <a:cubicBezTo>
                  <a:pt x="1314" y="510"/>
                  <a:pt x="1314" y="510"/>
                  <a:pt x="1314" y="510"/>
                </a:cubicBezTo>
                <a:cubicBezTo>
                  <a:pt x="1298" y="497"/>
                  <a:pt x="1276" y="498"/>
                  <a:pt x="1262" y="511"/>
                </a:cubicBezTo>
                <a:cubicBezTo>
                  <a:pt x="1234" y="537"/>
                  <a:pt x="1234" y="537"/>
                  <a:pt x="1234" y="537"/>
                </a:cubicBezTo>
                <a:cubicBezTo>
                  <a:pt x="1211" y="526"/>
                  <a:pt x="1187" y="518"/>
                  <a:pt x="1161" y="514"/>
                </a:cubicBezTo>
                <a:cubicBezTo>
                  <a:pt x="1154" y="476"/>
                  <a:pt x="1154" y="476"/>
                  <a:pt x="1154" y="476"/>
                </a:cubicBezTo>
                <a:cubicBezTo>
                  <a:pt x="1150" y="456"/>
                  <a:pt x="1132" y="443"/>
                  <a:pt x="1112" y="444"/>
                </a:cubicBezTo>
                <a:cubicBezTo>
                  <a:pt x="1047" y="450"/>
                  <a:pt x="1047" y="450"/>
                  <a:pt x="1047" y="450"/>
                </a:cubicBezTo>
                <a:cubicBezTo>
                  <a:pt x="1027" y="452"/>
                  <a:pt x="1012" y="468"/>
                  <a:pt x="1011" y="488"/>
                </a:cubicBezTo>
                <a:cubicBezTo>
                  <a:pt x="1010" y="526"/>
                  <a:pt x="1010" y="526"/>
                  <a:pt x="1010" y="526"/>
                </a:cubicBezTo>
                <a:cubicBezTo>
                  <a:pt x="985" y="535"/>
                  <a:pt x="962" y="547"/>
                  <a:pt x="940" y="563"/>
                </a:cubicBezTo>
                <a:cubicBezTo>
                  <a:pt x="908" y="541"/>
                  <a:pt x="908" y="541"/>
                  <a:pt x="908" y="541"/>
                </a:cubicBezTo>
                <a:cubicBezTo>
                  <a:pt x="891" y="530"/>
                  <a:pt x="869" y="533"/>
                  <a:pt x="856" y="548"/>
                </a:cubicBezTo>
                <a:cubicBezTo>
                  <a:pt x="814" y="598"/>
                  <a:pt x="814" y="598"/>
                  <a:pt x="814" y="598"/>
                </a:cubicBezTo>
                <a:cubicBezTo>
                  <a:pt x="801" y="613"/>
                  <a:pt x="802" y="636"/>
                  <a:pt x="816" y="650"/>
                </a:cubicBezTo>
                <a:cubicBezTo>
                  <a:pt x="844" y="681"/>
                  <a:pt x="844" y="681"/>
                  <a:pt x="844" y="681"/>
                </a:cubicBezTo>
                <a:cubicBezTo>
                  <a:pt x="834" y="703"/>
                  <a:pt x="827" y="727"/>
                  <a:pt x="823" y="751"/>
                </a:cubicBezTo>
                <a:cubicBezTo>
                  <a:pt x="782" y="759"/>
                  <a:pt x="782" y="759"/>
                  <a:pt x="782" y="759"/>
                </a:cubicBezTo>
                <a:cubicBezTo>
                  <a:pt x="763" y="763"/>
                  <a:pt x="749" y="781"/>
                  <a:pt x="751" y="801"/>
                </a:cubicBezTo>
                <a:cubicBezTo>
                  <a:pt x="756" y="865"/>
                  <a:pt x="756" y="865"/>
                  <a:pt x="756" y="865"/>
                </a:cubicBezTo>
                <a:cubicBezTo>
                  <a:pt x="758" y="885"/>
                  <a:pt x="774" y="901"/>
                  <a:pt x="794" y="901"/>
                </a:cubicBezTo>
                <a:cubicBezTo>
                  <a:pt x="838" y="903"/>
                  <a:pt x="838" y="903"/>
                  <a:pt x="838" y="903"/>
                </a:cubicBezTo>
                <a:cubicBezTo>
                  <a:pt x="846" y="924"/>
                  <a:pt x="857" y="944"/>
                  <a:pt x="870" y="962"/>
                </a:cubicBezTo>
                <a:cubicBezTo>
                  <a:pt x="845" y="1000"/>
                  <a:pt x="845" y="1000"/>
                  <a:pt x="845" y="1000"/>
                </a:cubicBezTo>
                <a:cubicBezTo>
                  <a:pt x="834" y="1016"/>
                  <a:pt x="837" y="1038"/>
                  <a:pt x="852" y="1051"/>
                </a:cubicBezTo>
                <a:cubicBezTo>
                  <a:pt x="902" y="1093"/>
                  <a:pt x="902" y="1093"/>
                  <a:pt x="902" y="1093"/>
                </a:cubicBezTo>
                <a:cubicBezTo>
                  <a:pt x="917" y="1106"/>
                  <a:pt x="940" y="1105"/>
                  <a:pt x="954" y="1092"/>
                </a:cubicBezTo>
                <a:cubicBezTo>
                  <a:pt x="986" y="1061"/>
                  <a:pt x="986" y="1061"/>
                  <a:pt x="986" y="1061"/>
                </a:cubicBezTo>
                <a:cubicBezTo>
                  <a:pt x="1008" y="1071"/>
                  <a:pt x="1030" y="1079"/>
                  <a:pt x="1053" y="1083"/>
                </a:cubicBezTo>
                <a:cubicBezTo>
                  <a:pt x="1062" y="1127"/>
                  <a:pt x="1062" y="1127"/>
                  <a:pt x="1062" y="1127"/>
                </a:cubicBezTo>
                <a:cubicBezTo>
                  <a:pt x="1066" y="1147"/>
                  <a:pt x="1084" y="1160"/>
                  <a:pt x="1104" y="1159"/>
                </a:cubicBezTo>
                <a:cubicBezTo>
                  <a:pt x="1168" y="1153"/>
                  <a:pt x="1168" y="1153"/>
                  <a:pt x="1168" y="1153"/>
                </a:cubicBezTo>
                <a:cubicBezTo>
                  <a:pt x="1188" y="1152"/>
                  <a:pt x="1204" y="1135"/>
                  <a:pt x="1204" y="1115"/>
                </a:cubicBezTo>
                <a:cubicBezTo>
                  <a:pt x="1206" y="1072"/>
                  <a:pt x="1206" y="1072"/>
                  <a:pt x="1206" y="1072"/>
                </a:cubicBezTo>
                <a:cubicBezTo>
                  <a:pt x="1229" y="1064"/>
                  <a:pt x="1251" y="1052"/>
                  <a:pt x="1272" y="1038"/>
                </a:cubicBezTo>
                <a:cubicBezTo>
                  <a:pt x="1308" y="1062"/>
                  <a:pt x="1308" y="1062"/>
                  <a:pt x="1308" y="1062"/>
                </a:cubicBezTo>
                <a:cubicBezTo>
                  <a:pt x="1324" y="1073"/>
                  <a:pt x="1347" y="1070"/>
                  <a:pt x="1359" y="1055"/>
                </a:cubicBezTo>
                <a:cubicBezTo>
                  <a:pt x="1401" y="1005"/>
                  <a:pt x="1401" y="1005"/>
                  <a:pt x="1401" y="1005"/>
                </a:cubicBezTo>
                <a:cubicBezTo>
                  <a:pt x="1414" y="990"/>
                  <a:pt x="1413" y="967"/>
                  <a:pt x="1400" y="953"/>
                </a:cubicBezTo>
                <a:cubicBezTo>
                  <a:pt x="1371" y="923"/>
                  <a:pt x="1371" y="923"/>
                  <a:pt x="1371" y="923"/>
                </a:cubicBezTo>
                <a:cubicBezTo>
                  <a:pt x="1382" y="900"/>
                  <a:pt x="1389" y="877"/>
                  <a:pt x="1394" y="852"/>
                </a:cubicBezTo>
                <a:cubicBezTo>
                  <a:pt x="1433" y="844"/>
                  <a:pt x="1433" y="844"/>
                  <a:pt x="1433" y="844"/>
                </a:cubicBezTo>
                <a:cubicBezTo>
                  <a:pt x="1452" y="841"/>
                  <a:pt x="1466" y="822"/>
                  <a:pt x="1464" y="803"/>
                </a:cubicBezTo>
                <a:close/>
                <a:moveTo>
                  <a:pt x="1120" y="925"/>
                </a:moveTo>
                <a:cubicBezTo>
                  <a:pt x="1050" y="931"/>
                  <a:pt x="988" y="879"/>
                  <a:pt x="983" y="809"/>
                </a:cubicBezTo>
                <a:cubicBezTo>
                  <a:pt x="977" y="740"/>
                  <a:pt x="1029" y="678"/>
                  <a:pt x="1098" y="672"/>
                </a:cubicBezTo>
                <a:cubicBezTo>
                  <a:pt x="1168" y="666"/>
                  <a:pt x="1230" y="718"/>
                  <a:pt x="1236" y="788"/>
                </a:cubicBezTo>
                <a:cubicBezTo>
                  <a:pt x="1242" y="858"/>
                  <a:pt x="1190" y="919"/>
                  <a:pt x="1120" y="925"/>
                </a:cubicBezTo>
                <a:close/>
                <a:moveTo>
                  <a:pt x="831" y="1103"/>
                </a:moveTo>
                <a:cubicBezTo>
                  <a:pt x="806" y="1099"/>
                  <a:pt x="806" y="1099"/>
                  <a:pt x="806" y="1099"/>
                </a:cubicBezTo>
                <a:cubicBezTo>
                  <a:pt x="801" y="1080"/>
                  <a:pt x="794" y="1062"/>
                  <a:pt x="784" y="1044"/>
                </a:cubicBezTo>
                <a:cubicBezTo>
                  <a:pt x="800" y="1025"/>
                  <a:pt x="800" y="1025"/>
                  <a:pt x="800" y="1025"/>
                </a:cubicBezTo>
                <a:cubicBezTo>
                  <a:pt x="813" y="1009"/>
                  <a:pt x="812" y="987"/>
                  <a:pt x="798" y="973"/>
                </a:cubicBezTo>
                <a:cubicBezTo>
                  <a:pt x="770" y="944"/>
                  <a:pt x="770" y="944"/>
                  <a:pt x="770" y="944"/>
                </a:cubicBezTo>
                <a:cubicBezTo>
                  <a:pt x="756" y="930"/>
                  <a:pt x="734" y="928"/>
                  <a:pt x="718" y="941"/>
                </a:cubicBezTo>
                <a:cubicBezTo>
                  <a:pt x="699" y="955"/>
                  <a:pt x="699" y="955"/>
                  <a:pt x="699" y="955"/>
                </a:cubicBezTo>
                <a:cubicBezTo>
                  <a:pt x="681" y="944"/>
                  <a:pt x="662" y="936"/>
                  <a:pt x="642" y="930"/>
                </a:cubicBezTo>
                <a:cubicBezTo>
                  <a:pt x="639" y="906"/>
                  <a:pt x="639" y="906"/>
                  <a:pt x="639" y="906"/>
                </a:cubicBezTo>
                <a:cubicBezTo>
                  <a:pt x="637" y="886"/>
                  <a:pt x="621" y="871"/>
                  <a:pt x="601" y="871"/>
                </a:cubicBezTo>
                <a:cubicBezTo>
                  <a:pt x="561" y="870"/>
                  <a:pt x="561" y="870"/>
                  <a:pt x="561" y="870"/>
                </a:cubicBezTo>
                <a:cubicBezTo>
                  <a:pt x="541" y="870"/>
                  <a:pt x="524" y="884"/>
                  <a:pt x="521" y="904"/>
                </a:cubicBezTo>
                <a:cubicBezTo>
                  <a:pt x="518" y="929"/>
                  <a:pt x="518" y="929"/>
                  <a:pt x="518" y="929"/>
                </a:cubicBezTo>
                <a:cubicBezTo>
                  <a:pt x="498" y="934"/>
                  <a:pt x="478" y="942"/>
                  <a:pt x="459" y="953"/>
                </a:cubicBezTo>
                <a:cubicBezTo>
                  <a:pt x="439" y="937"/>
                  <a:pt x="439" y="937"/>
                  <a:pt x="439" y="937"/>
                </a:cubicBezTo>
                <a:cubicBezTo>
                  <a:pt x="424" y="924"/>
                  <a:pt x="402" y="925"/>
                  <a:pt x="387" y="939"/>
                </a:cubicBezTo>
                <a:cubicBezTo>
                  <a:pt x="359" y="967"/>
                  <a:pt x="359" y="967"/>
                  <a:pt x="359" y="967"/>
                </a:cubicBezTo>
                <a:cubicBezTo>
                  <a:pt x="344" y="981"/>
                  <a:pt x="343" y="1004"/>
                  <a:pt x="355" y="1019"/>
                </a:cubicBezTo>
                <a:cubicBezTo>
                  <a:pt x="372" y="1041"/>
                  <a:pt x="372" y="1041"/>
                  <a:pt x="372" y="1041"/>
                </a:cubicBezTo>
                <a:cubicBezTo>
                  <a:pt x="362" y="1058"/>
                  <a:pt x="354" y="1077"/>
                  <a:pt x="349" y="1096"/>
                </a:cubicBezTo>
                <a:cubicBezTo>
                  <a:pt x="322" y="1099"/>
                  <a:pt x="322" y="1099"/>
                  <a:pt x="322" y="1099"/>
                </a:cubicBezTo>
                <a:cubicBezTo>
                  <a:pt x="302" y="1101"/>
                  <a:pt x="287" y="1118"/>
                  <a:pt x="287" y="1138"/>
                </a:cubicBezTo>
                <a:cubicBezTo>
                  <a:pt x="286" y="1177"/>
                  <a:pt x="286" y="1177"/>
                  <a:pt x="286" y="1177"/>
                </a:cubicBezTo>
                <a:cubicBezTo>
                  <a:pt x="286" y="1197"/>
                  <a:pt x="301" y="1214"/>
                  <a:pt x="321" y="1217"/>
                </a:cubicBezTo>
                <a:cubicBezTo>
                  <a:pt x="350" y="1221"/>
                  <a:pt x="350" y="1221"/>
                  <a:pt x="350" y="1221"/>
                </a:cubicBezTo>
                <a:cubicBezTo>
                  <a:pt x="355" y="1238"/>
                  <a:pt x="362" y="1255"/>
                  <a:pt x="370" y="1271"/>
                </a:cubicBezTo>
                <a:cubicBezTo>
                  <a:pt x="352" y="1295"/>
                  <a:pt x="352" y="1295"/>
                  <a:pt x="352" y="1295"/>
                </a:cubicBezTo>
                <a:cubicBezTo>
                  <a:pt x="339" y="1310"/>
                  <a:pt x="340" y="1332"/>
                  <a:pt x="354" y="1347"/>
                </a:cubicBezTo>
                <a:cubicBezTo>
                  <a:pt x="382" y="1375"/>
                  <a:pt x="382" y="1375"/>
                  <a:pt x="382" y="1375"/>
                </a:cubicBezTo>
                <a:cubicBezTo>
                  <a:pt x="396" y="1389"/>
                  <a:pt x="418" y="1391"/>
                  <a:pt x="434" y="1379"/>
                </a:cubicBezTo>
                <a:cubicBezTo>
                  <a:pt x="457" y="1361"/>
                  <a:pt x="457" y="1361"/>
                  <a:pt x="457" y="1361"/>
                </a:cubicBezTo>
                <a:cubicBezTo>
                  <a:pt x="474" y="1370"/>
                  <a:pt x="491" y="1378"/>
                  <a:pt x="510" y="1384"/>
                </a:cubicBezTo>
                <a:cubicBezTo>
                  <a:pt x="513" y="1414"/>
                  <a:pt x="513" y="1414"/>
                  <a:pt x="513" y="1414"/>
                </a:cubicBezTo>
                <a:cubicBezTo>
                  <a:pt x="515" y="1433"/>
                  <a:pt x="531" y="1449"/>
                  <a:pt x="551" y="1449"/>
                </a:cubicBezTo>
                <a:cubicBezTo>
                  <a:pt x="591" y="1449"/>
                  <a:pt x="591" y="1449"/>
                  <a:pt x="591" y="1449"/>
                </a:cubicBezTo>
                <a:cubicBezTo>
                  <a:pt x="611" y="1450"/>
                  <a:pt x="628" y="1435"/>
                  <a:pt x="631" y="1415"/>
                </a:cubicBezTo>
                <a:cubicBezTo>
                  <a:pt x="634" y="1387"/>
                  <a:pt x="634" y="1387"/>
                  <a:pt x="634" y="1387"/>
                </a:cubicBezTo>
                <a:cubicBezTo>
                  <a:pt x="654" y="1382"/>
                  <a:pt x="673" y="1374"/>
                  <a:pt x="691" y="1365"/>
                </a:cubicBezTo>
                <a:cubicBezTo>
                  <a:pt x="713" y="1382"/>
                  <a:pt x="713" y="1382"/>
                  <a:pt x="713" y="1382"/>
                </a:cubicBezTo>
                <a:cubicBezTo>
                  <a:pt x="728" y="1395"/>
                  <a:pt x="751" y="1394"/>
                  <a:pt x="765" y="1380"/>
                </a:cubicBezTo>
                <a:cubicBezTo>
                  <a:pt x="793" y="1352"/>
                  <a:pt x="793" y="1352"/>
                  <a:pt x="793" y="1352"/>
                </a:cubicBezTo>
                <a:cubicBezTo>
                  <a:pt x="808" y="1338"/>
                  <a:pt x="809" y="1316"/>
                  <a:pt x="797" y="1300"/>
                </a:cubicBezTo>
                <a:cubicBezTo>
                  <a:pt x="780" y="1278"/>
                  <a:pt x="780" y="1278"/>
                  <a:pt x="780" y="1278"/>
                </a:cubicBezTo>
                <a:cubicBezTo>
                  <a:pt x="790" y="1261"/>
                  <a:pt x="798" y="1242"/>
                  <a:pt x="804" y="1223"/>
                </a:cubicBezTo>
                <a:cubicBezTo>
                  <a:pt x="830" y="1220"/>
                  <a:pt x="830" y="1220"/>
                  <a:pt x="830" y="1220"/>
                </a:cubicBezTo>
                <a:cubicBezTo>
                  <a:pt x="850" y="1218"/>
                  <a:pt x="865" y="1202"/>
                  <a:pt x="865" y="1182"/>
                </a:cubicBezTo>
                <a:cubicBezTo>
                  <a:pt x="866" y="1142"/>
                  <a:pt x="866" y="1142"/>
                  <a:pt x="866" y="1142"/>
                </a:cubicBezTo>
                <a:cubicBezTo>
                  <a:pt x="866" y="1122"/>
                  <a:pt x="851" y="1105"/>
                  <a:pt x="831" y="1103"/>
                </a:cubicBezTo>
                <a:close/>
                <a:moveTo>
                  <a:pt x="576" y="1261"/>
                </a:moveTo>
                <a:cubicBezTo>
                  <a:pt x="519" y="1260"/>
                  <a:pt x="473" y="1213"/>
                  <a:pt x="474" y="1156"/>
                </a:cubicBezTo>
                <a:cubicBezTo>
                  <a:pt x="474" y="1099"/>
                  <a:pt x="521" y="1053"/>
                  <a:pt x="578" y="1054"/>
                </a:cubicBezTo>
                <a:cubicBezTo>
                  <a:pt x="636" y="1055"/>
                  <a:pt x="681" y="1102"/>
                  <a:pt x="681" y="1159"/>
                </a:cubicBezTo>
                <a:cubicBezTo>
                  <a:pt x="680" y="1216"/>
                  <a:pt x="633" y="1261"/>
                  <a:pt x="576" y="1261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82" name="Freeform 42">
            <a:extLst>
              <a:ext uri="{FF2B5EF4-FFF2-40B4-BE49-F238E27FC236}">
                <a16:creationId xmlns="" xmlns:a16="http://schemas.microsoft.com/office/drawing/2014/main" id="{7C2450C5-3041-4335-852A-8D1F334091EA}"/>
              </a:ext>
            </a:extLst>
          </p:cNvPr>
          <p:cNvSpPr>
            <a:spLocks/>
          </p:cNvSpPr>
          <p:nvPr/>
        </p:nvSpPr>
        <p:spPr bwMode="auto">
          <a:xfrm rot="5400000" flipH="1">
            <a:off x="7519148" y="4281334"/>
            <a:ext cx="252014" cy="189428"/>
          </a:xfrm>
          <a:custGeom>
            <a:avLst/>
            <a:gdLst>
              <a:gd name="T0" fmla="*/ 1335 w 1335"/>
              <a:gd name="T1" fmla="*/ 111 h 1335"/>
              <a:gd name="T2" fmla="*/ 1335 w 1335"/>
              <a:gd name="T3" fmla="*/ 501 h 1335"/>
              <a:gd name="T4" fmla="*/ 1319 w 1335"/>
              <a:gd name="T5" fmla="*/ 540 h 1335"/>
              <a:gd name="T6" fmla="*/ 1279 w 1335"/>
              <a:gd name="T7" fmla="*/ 556 h 1335"/>
              <a:gd name="T8" fmla="*/ 890 w 1335"/>
              <a:gd name="T9" fmla="*/ 556 h 1335"/>
              <a:gd name="T10" fmla="*/ 839 w 1335"/>
              <a:gd name="T11" fmla="*/ 522 h 1335"/>
              <a:gd name="T12" fmla="*/ 851 w 1335"/>
              <a:gd name="T13" fmla="*/ 462 h 1335"/>
              <a:gd name="T14" fmla="*/ 971 w 1335"/>
              <a:gd name="T15" fmla="*/ 342 h 1335"/>
              <a:gd name="T16" fmla="*/ 667 w 1335"/>
              <a:gd name="T17" fmla="*/ 223 h 1335"/>
              <a:gd name="T18" fmla="*/ 495 w 1335"/>
              <a:gd name="T19" fmla="*/ 258 h 1335"/>
              <a:gd name="T20" fmla="*/ 353 w 1335"/>
              <a:gd name="T21" fmla="*/ 353 h 1335"/>
              <a:gd name="T22" fmla="*/ 258 w 1335"/>
              <a:gd name="T23" fmla="*/ 495 h 1335"/>
              <a:gd name="T24" fmla="*/ 222 w 1335"/>
              <a:gd name="T25" fmla="*/ 668 h 1335"/>
              <a:gd name="T26" fmla="*/ 258 w 1335"/>
              <a:gd name="T27" fmla="*/ 840 h 1335"/>
              <a:gd name="T28" fmla="*/ 353 w 1335"/>
              <a:gd name="T29" fmla="*/ 982 h 1335"/>
              <a:gd name="T30" fmla="*/ 495 w 1335"/>
              <a:gd name="T31" fmla="*/ 1077 h 1335"/>
              <a:gd name="T32" fmla="*/ 667 w 1335"/>
              <a:gd name="T33" fmla="*/ 1113 h 1335"/>
              <a:gd name="T34" fmla="*/ 863 w 1335"/>
              <a:gd name="T35" fmla="*/ 1068 h 1335"/>
              <a:gd name="T36" fmla="*/ 1019 w 1335"/>
              <a:gd name="T37" fmla="*/ 940 h 1335"/>
              <a:gd name="T38" fmla="*/ 1039 w 1335"/>
              <a:gd name="T39" fmla="*/ 929 h 1335"/>
              <a:gd name="T40" fmla="*/ 1060 w 1335"/>
              <a:gd name="T41" fmla="*/ 937 h 1335"/>
              <a:gd name="T42" fmla="*/ 1179 w 1335"/>
              <a:gd name="T43" fmla="*/ 1057 h 1335"/>
              <a:gd name="T44" fmla="*/ 1188 w 1335"/>
              <a:gd name="T45" fmla="*/ 1075 h 1335"/>
              <a:gd name="T46" fmla="*/ 1181 w 1335"/>
              <a:gd name="T47" fmla="*/ 1094 h 1335"/>
              <a:gd name="T48" fmla="*/ 952 w 1335"/>
              <a:gd name="T49" fmla="*/ 1272 h 1335"/>
              <a:gd name="T50" fmla="*/ 667 w 1335"/>
              <a:gd name="T51" fmla="*/ 1335 h 1335"/>
              <a:gd name="T52" fmla="*/ 408 w 1335"/>
              <a:gd name="T53" fmla="*/ 1282 h 1335"/>
              <a:gd name="T54" fmla="*/ 195 w 1335"/>
              <a:gd name="T55" fmla="*/ 1140 h 1335"/>
              <a:gd name="T56" fmla="*/ 53 w 1335"/>
              <a:gd name="T57" fmla="*/ 927 h 1335"/>
              <a:gd name="T58" fmla="*/ 0 w 1335"/>
              <a:gd name="T59" fmla="*/ 668 h 1335"/>
              <a:gd name="T60" fmla="*/ 53 w 1335"/>
              <a:gd name="T61" fmla="*/ 409 h 1335"/>
              <a:gd name="T62" fmla="*/ 195 w 1335"/>
              <a:gd name="T63" fmla="*/ 196 h 1335"/>
              <a:gd name="T64" fmla="*/ 408 w 1335"/>
              <a:gd name="T65" fmla="*/ 53 h 1335"/>
              <a:gd name="T66" fmla="*/ 667 w 1335"/>
              <a:gd name="T67" fmla="*/ 0 h 1335"/>
              <a:gd name="T68" fmla="*/ 915 w 1335"/>
              <a:gd name="T69" fmla="*/ 48 h 1335"/>
              <a:gd name="T70" fmla="*/ 1127 w 1335"/>
              <a:gd name="T71" fmla="*/ 184 h 1335"/>
              <a:gd name="T72" fmla="*/ 1240 w 1335"/>
              <a:gd name="T73" fmla="*/ 72 h 1335"/>
              <a:gd name="T74" fmla="*/ 1301 w 1335"/>
              <a:gd name="T75" fmla="*/ 60 h 1335"/>
              <a:gd name="T76" fmla="*/ 1335 w 1335"/>
              <a:gd name="T77" fmla="*/ 111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335" h="1335">
                <a:moveTo>
                  <a:pt x="1335" y="111"/>
                </a:moveTo>
                <a:cubicBezTo>
                  <a:pt x="1335" y="501"/>
                  <a:pt x="1335" y="501"/>
                  <a:pt x="1335" y="501"/>
                </a:cubicBezTo>
                <a:cubicBezTo>
                  <a:pt x="1335" y="516"/>
                  <a:pt x="1330" y="529"/>
                  <a:pt x="1319" y="540"/>
                </a:cubicBezTo>
                <a:cubicBezTo>
                  <a:pt x="1308" y="551"/>
                  <a:pt x="1295" y="556"/>
                  <a:pt x="1279" y="556"/>
                </a:cubicBezTo>
                <a:cubicBezTo>
                  <a:pt x="890" y="556"/>
                  <a:pt x="890" y="556"/>
                  <a:pt x="890" y="556"/>
                </a:cubicBezTo>
                <a:cubicBezTo>
                  <a:pt x="866" y="556"/>
                  <a:pt x="849" y="545"/>
                  <a:pt x="839" y="522"/>
                </a:cubicBezTo>
                <a:cubicBezTo>
                  <a:pt x="829" y="499"/>
                  <a:pt x="833" y="479"/>
                  <a:pt x="851" y="462"/>
                </a:cubicBezTo>
                <a:cubicBezTo>
                  <a:pt x="971" y="342"/>
                  <a:pt x="971" y="342"/>
                  <a:pt x="971" y="342"/>
                </a:cubicBezTo>
                <a:cubicBezTo>
                  <a:pt x="885" y="262"/>
                  <a:pt x="784" y="223"/>
                  <a:pt x="667" y="223"/>
                </a:cubicBezTo>
                <a:cubicBezTo>
                  <a:pt x="607" y="223"/>
                  <a:pt x="550" y="234"/>
                  <a:pt x="495" y="258"/>
                </a:cubicBezTo>
                <a:cubicBezTo>
                  <a:pt x="440" y="281"/>
                  <a:pt x="393" y="313"/>
                  <a:pt x="353" y="353"/>
                </a:cubicBezTo>
                <a:cubicBezTo>
                  <a:pt x="313" y="393"/>
                  <a:pt x="281" y="440"/>
                  <a:pt x="258" y="495"/>
                </a:cubicBezTo>
                <a:cubicBezTo>
                  <a:pt x="234" y="550"/>
                  <a:pt x="222" y="607"/>
                  <a:pt x="222" y="668"/>
                </a:cubicBezTo>
                <a:cubicBezTo>
                  <a:pt x="222" y="728"/>
                  <a:pt x="234" y="785"/>
                  <a:pt x="258" y="840"/>
                </a:cubicBezTo>
                <a:cubicBezTo>
                  <a:pt x="281" y="895"/>
                  <a:pt x="313" y="942"/>
                  <a:pt x="353" y="982"/>
                </a:cubicBezTo>
                <a:cubicBezTo>
                  <a:pt x="393" y="1022"/>
                  <a:pt x="440" y="1054"/>
                  <a:pt x="495" y="1077"/>
                </a:cubicBezTo>
                <a:cubicBezTo>
                  <a:pt x="550" y="1101"/>
                  <a:pt x="607" y="1113"/>
                  <a:pt x="667" y="1113"/>
                </a:cubicBezTo>
                <a:cubicBezTo>
                  <a:pt x="736" y="1113"/>
                  <a:pt x="802" y="1098"/>
                  <a:pt x="863" y="1068"/>
                </a:cubicBezTo>
                <a:cubicBezTo>
                  <a:pt x="924" y="1037"/>
                  <a:pt x="976" y="995"/>
                  <a:pt x="1019" y="940"/>
                </a:cubicBezTo>
                <a:cubicBezTo>
                  <a:pt x="1023" y="934"/>
                  <a:pt x="1029" y="930"/>
                  <a:pt x="1039" y="929"/>
                </a:cubicBezTo>
                <a:cubicBezTo>
                  <a:pt x="1047" y="929"/>
                  <a:pt x="1054" y="932"/>
                  <a:pt x="1060" y="937"/>
                </a:cubicBezTo>
                <a:cubicBezTo>
                  <a:pt x="1179" y="1057"/>
                  <a:pt x="1179" y="1057"/>
                  <a:pt x="1179" y="1057"/>
                </a:cubicBezTo>
                <a:cubicBezTo>
                  <a:pt x="1185" y="1062"/>
                  <a:pt x="1187" y="1068"/>
                  <a:pt x="1188" y="1075"/>
                </a:cubicBezTo>
                <a:cubicBezTo>
                  <a:pt x="1188" y="1082"/>
                  <a:pt x="1186" y="1089"/>
                  <a:pt x="1181" y="1094"/>
                </a:cubicBezTo>
                <a:cubicBezTo>
                  <a:pt x="1118" y="1171"/>
                  <a:pt x="1042" y="1230"/>
                  <a:pt x="952" y="1272"/>
                </a:cubicBezTo>
                <a:cubicBezTo>
                  <a:pt x="862" y="1314"/>
                  <a:pt x="767" y="1335"/>
                  <a:pt x="667" y="1335"/>
                </a:cubicBezTo>
                <a:cubicBezTo>
                  <a:pt x="577" y="1335"/>
                  <a:pt x="491" y="1318"/>
                  <a:pt x="408" y="1282"/>
                </a:cubicBezTo>
                <a:cubicBezTo>
                  <a:pt x="326" y="1247"/>
                  <a:pt x="255" y="1199"/>
                  <a:pt x="195" y="1140"/>
                </a:cubicBezTo>
                <a:cubicBezTo>
                  <a:pt x="136" y="1080"/>
                  <a:pt x="88" y="1009"/>
                  <a:pt x="53" y="927"/>
                </a:cubicBezTo>
                <a:cubicBezTo>
                  <a:pt x="17" y="844"/>
                  <a:pt x="0" y="758"/>
                  <a:pt x="0" y="668"/>
                </a:cubicBezTo>
                <a:cubicBezTo>
                  <a:pt x="0" y="577"/>
                  <a:pt x="17" y="491"/>
                  <a:pt x="53" y="409"/>
                </a:cubicBezTo>
                <a:cubicBezTo>
                  <a:pt x="88" y="326"/>
                  <a:pt x="136" y="255"/>
                  <a:pt x="195" y="196"/>
                </a:cubicBezTo>
                <a:cubicBezTo>
                  <a:pt x="255" y="136"/>
                  <a:pt x="326" y="88"/>
                  <a:pt x="408" y="53"/>
                </a:cubicBezTo>
                <a:cubicBezTo>
                  <a:pt x="491" y="18"/>
                  <a:pt x="577" y="0"/>
                  <a:pt x="667" y="0"/>
                </a:cubicBezTo>
                <a:cubicBezTo>
                  <a:pt x="753" y="0"/>
                  <a:pt x="835" y="16"/>
                  <a:pt x="915" y="48"/>
                </a:cubicBezTo>
                <a:cubicBezTo>
                  <a:pt x="994" y="80"/>
                  <a:pt x="1065" y="126"/>
                  <a:pt x="1127" y="184"/>
                </a:cubicBezTo>
                <a:cubicBezTo>
                  <a:pt x="1240" y="72"/>
                  <a:pt x="1240" y="72"/>
                  <a:pt x="1240" y="72"/>
                </a:cubicBezTo>
                <a:cubicBezTo>
                  <a:pt x="1257" y="54"/>
                  <a:pt x="1277" y="50"/>
                  <a:pt x="1301" y="60"/>
                </a:cubicBezTo>
                <a:cubicBezTo>
                  <a:pt x="1324" y="70"/>
                  <a:pt x="1335" y="87"/>
                  <a:pt x="1335" y="111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83" name="Freeform 42">
            <a:extLst>
              <a:ext uri="{FF2B5EF4-FFF2-40B4-BE49-F238E27FC236}">
                <a16:creationId xmlns="" xmlns:a16="http://schemas.microsoft.com/office/drawing/2014/main" id="{B865EB93-B534-46E4-B37C-522B0650673F}"/>
              </a:ext>
            </a:extLst>
          </p:cNvPr>
          <p:cNvSpPr>
            <a:spLocks/>
          </p:cNvSpPr>
          <p:nvPr/>
        </p:nvSpPr>
        <p:spPr bwMode="auto">
          <a:xfrm rot="5400000" flipH="1">
            <a:off x="5648399" y="3256357"/>
            <a:ext cx="252014" cy="189428"/>
          </a:xfrm>
          <a:custGeom>
            <a:avLst/>
            <a:gdLst>
              <a:gd name="T0" fmla="*/ 1335 w 1335"/>
              <a:gd name="T1" fmla="*/ 111 h 1335"/>
              <a:gd name="T2" fmla="*/ 1335 w 1335"/>
              <a:gd name="T3" fmla="*/ 501 h 1335"/>
              <a:gd name="T4" fmla="*/ 1319 w 1335"/>
              <a:gd name="T5" fmla="*/ 540 h 1335"/>
              <a:gd name="T6" fmla="*/ 1279 w 1335"/>
              <a:gd name="T7" fmla="*/ 556 h 1335"/>
              <a:gd name="T8" fmla="*/ 890 w 1335"/>
              <a:gd name="T9" fmla="*/ 556 h 1335"/>
              <a:gd name="T10" fmla="*/ 839 w 1335"/>
              <a:gd name="T11" fmla="*/ 522 h 1335"/>
              <a:gd name="T12" fmla="*/ 851 w 1335"/>
              <a:gd name="T13" fmla="*/ 462 h 1335"/>
              <a:gd name="T14" fmla="*/ 971 w 1335"/>
              <a:gd name="T15" fmla="*/ 342 h 1335"/>
              <a:gd name="T16" fmla="*/ 667 w 1335"/>
              <a:gd name="T17" fmla="*/ 223 h 1335"/>
              <a:gd name="T18" fmla="*/ 495 w 1335"/>
              <a:gd name="T19" fmla="*/ 258 h 1335"/>
              <a:gd name="T20" fmla="*/ 353 w 1335"/>
              <a:gd name="T21" fmla="*/ 353 h 1335"/>
              <a:gd name="T22" fmla="*/ 258 w 1335"/>
              <a:gd name="T23" fmla="*/ 495 h 1335"/>
              <a:gd name="T24" fmla="*/ 222 w 1335"/>
              <a:gd name="T25" fmla="*/ 668 h 1335"/>
              <a:gd name="T26" fmla="*/ 258 w 1335"/>
              <a:gd name="T27" fmla="*/ 840 h 1335"/>
              <a:gd name="T28" fmla="*/ 353 w 1335"/>
              <a:gd name="T29" fmla="*/ 982 h 1335"/>
              <a:gd name="T30" fmla="*/ 495 w 1335"/>
              <a:gd name="T31" fmla="*/ 1077 h 1335"/>
              <a:gd name="T32" fmla="*/ 667 w 1335"/>
              <a:gd name="T33" fmla="*/ 1113 h 1335"/>
              <a:gd name="T34" fmla="*/ 863 w 1335"/>
              <a:gd name="T35" fmla="*/ 1068 h 1335"/>
              <a:gd name="T36" fmla="*/ 1019 w 1335"/>
              <a:gd name="T37" fmla="*/ 940 h 1335"/>
              <a:gd name="T38" fmla="*/ 1039 w 1335"/>
              <a:gd name="T39" fmla="*/ 929 h 1335"/>
              <a:gd name="T40" fmla="*/ 1060 w 1335"/>
              <a:gd name="T41" fmla="*/ 937 h 1335"/>
              <a:gd name="T42" fmla="*/ 1179 w 1335"/>
              <a:gd name="T43" fmla="*/ 1057 h 1335"/>
              <a:gd name="T44" fmla="*/ 1188 w 1335"/>
              <a:gd name="T45" fmla="*/ 1075 h 1335"/>
              <a:gd name="T46" fmla="*/ 1181 w 1335"/>
              <a:gd name="T47" fmla="*/ 1094 h 1335"/>
              <a:gd name="T48" fmla="*/ 952 w 1335"/>
              <a:gd name="T49" fmla="*/ 1272 h 1335"/>
              <a:gd name="T50" fmla="*/ 667 w 1335"/>
              <a:gd name="T51" fmla="*/ 1335 h 1335"/>
              <a:gd name="T52" fmla="*/ 408 w 1335"/>
              <a:gd name="T53" fmla="*/ 1282 h 1335"/>
              <a:gd name="T54" fmla="*/ 195 w 1335"/>
              <a:gd name="T55" fmla="*/ 1140 h 1335"/>
              <a:gd name="T56" fmla="*/ 53 w 1335"/>
              <a:gd name="T57" fmla="*/ 927 h 1335"/>
              <a:gd name="T58" fmla="*/ 0 w 1335"/>
              <a:gd name="T59" fmla="*/ 668 h 1335"/>
              <a:gd name="T60" fmla="*/ 53 w 1335"/>
              <a:gd name="T61" fmla="*/ 409 h 1335"/>
              <a:gd name="T62" fmla="*/ 195 w 1335"/>
              <a:gd name="T63" fmla="*/ 196 h 1335"/>
              <a:gd name="T64" fmla="*/ 408 w 1335"/>
              <a:gd name="T65" fmla="*/ 53 h 1335"/>
              <a:gd name="T66" fmla="*/ 667 w 1335"/>
              <a:gd name="T67" fmla="*/ 0 h 1335"/>
              <a:gd name="T68" fmla="*/ 915 w 1335"/>
              <a:gd name="T69" fmla="*/ 48 h 1335"/>
              <a:gd name="T70" fmla="*/ 1127 w 1335"/>
              <a:gd name="T71" fmla="*/ 184 h 1335"/>
              <a:gd name="T72" fmla="*/ 1240 w 1335"/>
              <a:gd name="T73" fmla="*/ 72 h 1335"/>
              <a:gd name="T74" fmla="*/ 1301 w 1335"/>
              <a:gd name="T75" fmla="*/ 60 h 1335"/>
              <a:gd name="T76" fmla="*/ 1335 w 1335"/>
              <a:gd name="T77" fmla="*/ 111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335" h="1335">
                <a:moveTo>
                  <a:pt x="1335" y="111"/>
                </a:moveTo>
                <a:cubicBezTo>
                  <a:pt x="1335" y="501"/>
                  <a:pt x="1335" y="501"/>
                  <a:pt x="1335" y="501"/>
                </a:cubicBezTo>
                <a:cubicBezTo>
                  <a:pt x="1335" y="516"/>
                  <a:pt x="1330" y="529"/>
                  <a:pt x="1319" y="540"/>
                </a:cubicBezTo>
                <a:cubicBezTo>
                  <a:pt x="1308" y="551"/>
                  <a:pt x="1295" y="556"/>
                  <a:pt x="1279" y="556"/>
                </a:cubicBezTo>
                <a:cubicBezTo>
                  <a:pt x="890" y="556"/>
                  <a:pt x="890" y="556"/>
                  <a:pt x="890" y="556"/>
                </a:cubicBezTo>
                <a:cubicBezTo>
                  <a:pt x="866" y="556"/>
                  <a:pt x="849" y="545"/>
                  <a:pt x="839" y="522"/>
                </a:cubicBezTo>
                <a:cubicBezTo>
                  <a:pt x="829" y="499"/>
                  <a:pt x="833" y="479"/>
                  <a:pt x="851" y="462"/>
                </a:cubicBezTo>
                <a:cubicBezTo>
                  <a:pt x="971" y="342"/>
                  <a:pt x="971" y="342"/>
                  <a:pt x="971" y="342"/>
                </a:cubicBezTo>
                <a:cubicBezTo>
                  <a:pt x="885" y="262"/>
                  <a:pt x="784" y="223"/>
                  <a:pt x="667" y="223"/>
                </a:cubicBezTo>
                <a:cubicBezTo>
                  <a:pt x="607" y="223"/>
                  <a:pt x="550" y="234"/>
                  <a:pt x="495" y="258"/>
                </a:cubicBezTo>
                <a:cubicBezTo>
                  <a:pt x="440" y="281"/>
                  <a:pt x="393" y="313"/>
                  <a:pt x="353" y="353"/>
                </a:cubicBezTo>
                <a:cubicBezTo>
                  <a:pt x="313" y="393"/>
                  <a:pt x="281" y="440"/>
                  <a:pt x="258" y="495"/>
                </a:cubicBezTo>
                <a:cubicBezTo>
                  <a:pt x="234" y="550"/>
                  <a:pt x="222" y="607"/>
                  <a:pt x="222" y="668"/>
                </a:cubicBezTo>
                <a:cubicBezTo>
                  <a:pt x="222" y="728"/>
                  <a:pt x="234" y="785"/>
                  <a:pt x="258" y="840"/>
                </a:cubicBezTo>
                <a:cubicBezTo>
                  <a:pt x="281" y="895"/>
                  <a:pt x="313" y="942"/>
                  <a:pt x="353" y="982"/>
                </a:cubicBezTo>
                <a:cubicBezTo>
                  <a:pt x="393" y="1022"/>
                  <a:pt x="440" y="1054"/>
                  <a:pt x="495" y="1077"/>
                </a:cubicBezTo>
                <a:cubicBezTo>
                  <a:pt x="550" y="1101"/>
                  <a:pt x="607" y="1113"/>
                  <a:pt x="667" y="1113"/>
                </a:cubicBezTo>
                <a:cubicBezTo>
                  <a:pt x="736" y="1113"/>
                  <a:pt x="802" y="1098"/>
                  <a:pt x="863" y="1068"/>
                </a:cubicBezTo>
                <a:cubicBezTo>
                  <a:pt x="924" y="1037"/>
                  <a:pt x="976" y="995"/>
                  <a:pt x="1019" y="940"/>
                </a:cubicBezTo>
                <a:cubicBezTo>
                  <a:pt x="1023" y="934"/>
                  <a:pt x="1029" y="930"/>
                  <a:pt x="1039" y="929"/>
                </a:cubicBezTo>
                <a:cubicBezTo>
                  <a:pt x="1047" y="929"/>
                  <a:pt x="1054" y="932"/>
                  <a:pt x="1060" y="937"/>
                </a:cubicBezTo>
                <a:cubicBezTo>
                  <a:pt x="1179" y="1057"/>
                  <a:pt x="1179" y="1057"/>
                  <a:pt x="1179" y="1057"/>
                </a:cubicBezTo>
                <a:cubicBezTo>
                  <a:pt x="1185" y="1062"/>
                  <a:pt x="1187" y="1068"/>
                  <a:pt x="1188" y="1075"/>
                </a:cubicBezTo>
                <a:cubicBezTo>
                  <a:pt x="1188" y="1082"/>
                  <a:pt x="1186" y="1089"/>
                  <a:pt x="1181" y="1094"/>
                </a:cubicBezTo>
                <a:cubicBezTo>
                  <a:pt x="1118" y="1171"/>
                  <a:pt x="1042" y="1230"/>
                  <a:pt x="952" y="1272"/>
                </a:cubicBezTo>
                <a:cubicBezTo>
                  <a:pt x="862" y="1314"/>
                  <a:pt x="767" y="1335"/>
                  <a:pt x="667" y="1335"/>
                </a:cubicBezTo>
                <a:cubicBezTo>
                  <a:pt x="577" y="1335"/>
                  <a:pt x="491" y="1318"/>
                  <a:pt x="408" y="1282"/>
                </a:cubicBezTo>
                <a:cubicBezTo>
                  <a:pt x="326" y="1247"/>
                  <a:pt x="255" y="1199"/>
                  <a:pt x="195" y="1140"/>
                </a:cubicBezTo>
                <a:cubicBezTo>
                  <a:pt x="136" y="1080"/>
                  <a:pt x="88" y="1009"/>
                  <a:pt x="53" y="927"/>
                </a:cubicBezTo>
                <a:cubicBezTo>
                  <a:pt x="17" y="844"/>
                  <a:pt x="0" y="758"/>
                  <a:pt x="0" y="668"/>
                </a:cubicBezTo>
                <a:cubicBezTo>
                  <a:pt x="0" y="577"/>
                  <a:pt x="17" y="491"/>
                  <a:pt x="53" y="409"/>
                </a:cubicBezTo>
                <a:cubicBezTo>
                  <a:pt x="88" y="326"/>
                  <a:pt x="136" y="255"/>
                  <a:pt x="195" y="196"/>
                </a:cubicBezTo>
                <a:cubicBezTo>
                  <a:pt x="255" y="136"/>
                  <a:pt x="326" y="88"/>
                  <a:pt x="408" y="53"/>
                </a:cubicBezTo>
                <a:cubicBezTo>
                  <a:pt x="491" y="18"/>
                  <a:pt x="577" y="0"/>
                  <a:pt x="667" y="0"/>
                </a:cubicBezTo>
                <a:cubicBezTo>
                  <a:pt x="753" y="0"/>
                  <a:pt x="835" y="16"/>
                  <a:pt x="915" y="48"/>
                </a:cubicBezTo>
                <a:cubicBezTo>
                  <a:pt x="994" y="80"/>
                  <a:pt x="1065" y="126"/>
                  <a:pt x="1127" y="184"/>
                </a:cubicBezTo>
                <a:cubicBezTo>
                  <a:pt x="1240" y="72"/>
                  <a:pt x="1240" y="72"/>
                  <a:pt x="1240" y="72"/>
                </a:cubicBezTo>
                <a:cubicBezTo>
                  <a:pt x="1257" y="54"/>
                  <a:pt x="1277" y="50"/>
                  <a:pt x="1301" y="60"/>
                </a:cubicBezTo>
                <a:cubicBezTo>
                  <a:pt x="1324" y="70"/>
                  <a:pt x="1335" y="87"/>
                  <a:pt x="1335" y="111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pic>
        <p:nvPicPr>
          <p:cNvPr id="2050" name="Picture 2" descr="G:\e-predictD\médico-pacien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512" y="5151684"/>
            <a:ext cx="1527152" cy="99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415818" y="6155679"/>
            <a:ext cx="25892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 err="1" smtClean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Entrevista</a:t>
            </a:r>
            <a:r>
              <a:rPr lang="en-GB" sz="1200" b="1" dirty="0" smtClean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MF-</a:t>
            </a:r>
            <a:r>
              <a:rPr lang="en-GB" sz="1200" b="1" dirty="0" err="1" smtClean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paciente</a:t>
            </a:r>
            <a:endParaRPr lang="en-GB" sz="1200" b="1" dirty="0">
              <a:solidFill>
                <a:srgbClr val="ED7D3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13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9208" y="332656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8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Enmascaramiento: </a:t>
            </a:r>
            <a:br>
              <a:rPr lang="es-ES" sz="48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</a:br>
            <a:r>
              <a:rPr lang="es-ES" sz="4800" dirty="0" smtClean="0">
                <a:solidFill>
                  <a:srgbClr val="C00000"/>
                </a:solidFill>
                <a:latin typeface="OCR A Extended" panose="02010509020102010303" pitchFamily="50" charset="0"/>
              </a:rPr>
              <a:t>simple ciego</a:t>
            </a:r>
            <a:endParaRPr lang="es-ES" sz="4800" dirty="0">
              <a:solidFill>
                <a:srgbClr val="C00000"/>
              </a:solidFill>
              <a:latin typeface="OCR A Extended" panose="02010509020102010303" pitchFamily="50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b="1" dirty="0" smtClean="0"/>
          </a:p>
          <a:p>
            <a:pPr>
              <a:spcAft>
                <a:spcPts val="1200"/>
              </a:spcAft>
            </a:pPr>
            <a:r>
              <a:rPr lang="es-ES" dirty="0" smtClean="0"/>
              <a:t>Los </a:t>
            </a:r>
            <a:r>
              <a:rPr lang="es-ES" b="1" dirty="0" smtClean="0">
                <a:solidFill>
                  <a:srgbClr val="C00000"/>
                </a:solidFill>
              </a:rPr>
              <a:t>pacientes</a:t>
            </a:r>
            <a:r>
              <a:rPr lang="es-ES" dirty="0" smtClean="0"/>
              <a:t> son ciegos a la asignación</a:t>
            </a:r>
          </a:p>
          <a:p>
            <a:pPr>
              <a:spcAft>
                <a:spcPts val="1200"/>
              </a:spcAft>
            </a:pPr>
            <a:r>
              <a:rPr lang="es-ES" dirty="0" smtClean="0"/>
              <a:t>Los </a:t>
            </a:r>
            <a:r>
              <a:rPr lang="es-ES" b="1" dirty="0" smtClean="0">
                <a:solidFill>
                  <a:srgbClr val="C00000"/>
                </a:solidFill>
              </a:rPr>
              <a:t>MF</a:t>
            </a:r>
            <a:r>
              <a:rPr lang="es-ES" dirty="0" smtClean="0"/>
              <a:t> no son ciegos a la asignación</a:t>
            </a:r>
          </a:p>
          <a:p>
            <a:pPr>
              <a:spcAft>
                <a:spcPts val="1200"/>
              </a:spcAft>
            </a:pPr>
            <a:r>
              <a:rPr lang="es-ES" dirty="0" smtClean="0"/>
              <a:t>Los </a:t>
            </a:r>
            <a:r>
              <a:rPr lang="es-ES" b="1" dirty="0" smtClean="0">
                <a:solidFill>
                  <a:srgbClr val="C00000"/>
                </a:solidFill>
              </a:rPr>
              <a:t>entrevistadores que miden el efecto </a:t>
            </a:r>
            <a:r>
              <a:rPr lang="es-ES" dirty="0" smtClean="0"/>
              <a:t>de la intervención son independientes de los MF y ciegos a la asignación. </a:t>
            </a:r>
          </a:p>
          <a:p>
            <a:pPr>
              <a:spcAft>
                <a:spcPts val="1200"/>
              </a:spcAft>
            </a:pPr>
            <a:r>
              <a:rPr lang="es-ES" dirty="0" smtClean="0"/>
              <a:t>Al menos dos </a:t>
            </a:r>
            <a:r>
              <a:rPr lang="es-ES" b="1" dirty="0" smtClean="0">
                <a:solidFill>
                  <a:srgbClr val="C00000"/>
                </a:solidFill>
              </a:rPr>
              <a:t>estadísticos</a:t>
            </a:r>
            <a:r>
              <a:rPr lang="es-ES" dirty="0" smtClean="0"/>
              <a:t> independientes llevarán a cabo los análisis y serán ciegos al código de grupo.  </a:t>
            </a:r>
          </a:p>
          <a:p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093296"/>
            <a:ext cx="33416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830" y="5887628"/>
            <a:ext cx="132873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74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3572</TotalTime>
  <Words>1713</Words>
  <Application>Microsoft Office PowerPoint</Application>
  <PresentationFormat>Presentación en pantalla (4:3)</PresentationFormat>
  <Paragraphs>238</Paragraphs>
  <Slides>18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Origen</vt:lpstr>
      <vt:lpstr>Tema de Office</vt:lpstr>
      <vt:lpstr>Prevención de la depresión a través de una intervención personalizada basada en TICs, algoritmos predictivos de riesgo, y Sistemas de Ayuda a las Decisiones para pacientes y médicos de familia</vt:lpstr>
      <vt:lpstr>Introducción &amp; justificación (I)</vt:lpstr>
      <vt:lpstr>Introducción &amp; justificación (II)</vt:lpstr>
      <vt:lpstr>Objetivo principal</vt:lpstr>
      <vt:lpstr>Objetivos secundarios</vt:lpstr>
      <vt:lpstr>Diseño y ámbito</vt:lpstr>
      <vt:lpstr>Módulos de intervención  e-predictD </vt:lpstr>
      <vt:lpstr>e-predictD  Una herramienta para prevenir la depresión en Atención Primaria</vt:lpstr>
      <vt:lpstr>Enmascaramiento:  simple ciego</vt:lpstr>
      <vt:lpstr>Mediciones durante el seguimiento</vt:lpstr>
      <vt:lpstr>Criterios de inclusión-exclusión de pacientes</vt:lpstr>
      <vt:lpstr>Reclutamiento para 1 MF</vt:lpstr>
      <vt:lpstr>Reclutamiento para 72 MF</vt:lpstr>
      <vt:lpstr>Visita inicial y única: Objetivos </vt:lpstr>
      <vt:lpstr>Presentación de PowerPoint</vt:lpstr>
      <vt:lpstr>Formación </vt:lpstr>
      <vt:lpstr>¿Qué hay que hacer? Qué ofrecemos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Preventing depression through a personalized intervention based on prediction algorithms and decision support systems used by the patient him/herself and his/her family doctor/nurse</dc:title>
  <dc:creator>Juan B</dc:creator>
  <cp:lastModifiedBy>Juan Bellón</cp:lastModifiedBy>
  <cp:revision>196</cp:revision>
  <dcterms:created xsi:type="dcterms:W3CDTF">2014-10-29T09:08:24Z</dcterms:created>
  <dcterms:modified xsi:type="dcterms:W3CDTF">2019-05-22T09:19:57Z</dcterms:modified>
</cp:coreProperties>
</file>